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8" r:id="rId2"/>
    <p:sldId id="346" r:id="rId3"/>
    <p:sldId id="352" r:id="rId4"/>
    <p:sldId id="354" r:id="rId5"/>
    <p:sldId id="350" r:id="rId6"/>
    <p:sldId id="355" r:id="rId7"/>
    <p:sldId id="360" r:id="rId8"/>
    <p:sldId id="356" r:id="rId9"/>
    <p:sldId id="358" r:id="rId10"/>
    <p:sldId id="357" r:id="rId11"/>
    <p:sldId id="339" r:id="rId12"/>
    <p:sldId id="312" r:id="rId13"/>
    <p:sldId id="321" r:id="rId14"/>
    <p:sldId id="322" r:id="rId15"/>
    <p:sldId id="325" r:id="rId16"/>
    <p:sldId id="359" r:id="rId17"/>
    <p:sldId id="351" r:id="rId18"/>
    <p:sldId id="331" r:id="rId19"/>
    <p:sldId id="320" r:id="rId20"/>
    <p:sldId id="304" r:id="rId21"/>
    <p:sldId id="305" r:id="rId22"/>
    <p:sldId id="316" r:id="rId23"/>
    <p:sldId id="344" r:id="rId24"/>
    <p:sldId id="318" r:id="rId25"/>
    <p:sldId id="330" r:id="rId26"/>
    <p:sldId id="338" r:id="rId27"/>
    <p:sldId id="340" r:id="rId28"/>
    <p:sldId id="258" r:id="rId29"/>
    <p:sldId id="283" r:id="rId30"/>
    <p:sldId id="287" r:id="rId31"/>
    <p:sldId id="292" r:id="rId32"/>
    <p:sldId id="341" r:id="rId33"/>
    <p:sldId id="290" r:id="rId34"/>
    <p:sldId id="256" r:id="rId35"/>
    <p:sldId id="257" r:id="rId36"/>
    <p:sldId id="309" r:id="rId37"/>
    <p:sldId id="263" r:id="rId38"/>
    <p:sldId id="342" r:id="rId39"/>
    <p:sldId id="270" r:id="rId40"/>
    <p:sldId id="271" r:id="rId41"/>
    <p:sldId id="273" r:id="rId42"/>
    <p:sldId id="277" r:id="rId43"/>
    <p:sldId id="274" r:id="rId44"/>
    <p:sldId id="275" r:id="rId45"/>
    <p:sldId id="276" r:id="rId46"/>
    <p:sldId id="269" r:id="rId47"/>
    <p:sldId id="363" r:id="rId48"/>
    <p:sldId id="36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DA00"/>
    <a:srgbClr val="0D35B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autoAdjust="0"/>
    <p:restoredTop sz="98510" autoAdjust="0"/>
  </p:normalViewPr>
  <p:slideViewPr>
    <p:cSldViewPr>
      <p:cViewPr>
        <p:scale>
          <a:sx n="75" d="100"/>
          <a:sy n="75" d="100"/>
        </p:scale>
        <p:origin x="-1344" y="-27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F51ED-416E-4D3A-A216-2BB9E4F59B9E}" type="datetimeFigureOut">
              <a:rPr lang="en-US" smtClean="0"/>
              <a:pPr/>
              <a:t>10/17/2011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FA6791-4BF6-422A-961C-70262BA4DD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Throughout presentation, be sure to clarify when </a:t>
            </a:r>
            <a:r>
              <a:rPr lang="en-US" sz="1200" dirty="0" err="1" smtClean="0"/>
              <a:t>ReO</a:t>
            </a:r>
            <a:r>
              <a:rPr lang="en-US" sz="1200" dirty="0" smtClean="0"/>
              <a:t> is offering ‘feedback to OBI’ for requests we would like to see in OBI, versus ‘extensions to OBI’ that will be implemented only in </a:t>
            </a:r>
            <a:r>
              <a:rPr lang="en-US" sz="1200" dirty="0" err="1" smtClean="0"/>
              <a:t>ReO</a:t>
            </a:r>
            <a:r>
              <a:rPr lang="en-US" sz="1200" dirty="0" smtClean="0"/>
              <a:t> to extend what OBI does.</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Cannot logically encode</a:t>
            </a:r>
            <a:r>
              <a:rPr lang="en-US" baseline="0" dirty="0" smtClean="0"/>
              <a:t> this in OWL-DL, because I need to make instance level assertions in the definition (</a:t>
            </a:r>
            <a:r>
              <a:rPr lang="en-US" baseline="0" dirty="0" err="1" smtClean="0"/>
              <a:t>ie</a:t>
            </a:r>
            <a:r>
              <a:rPr lang="en-US" baseline="0" dirty="0" smtClean="0"/>
              <a:t> that the instance bearing the reagent role is not the same instance about which data is generated)</a:t>
            </a:r>
            <a:endParaRPr lang="en-US" dirty="0" smtClean="0"/>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0100" lvl="1" indent="-342900"/>
            <a:r>
              <a:rPr lang="en-US" sz="1600" dirty="0" smtClean="0"/>
              <a:t>As this definition suggests, ‘</a:t>
            </a:r>
            <a:r>
              <a:rPr lang="en-US" sz="1600" dirty="0" err="1" smtClean="0"/>
              <a:t>reagentness</a:t>
            </a:r>
            <a:r>
              <a:rPr lang="en-US" sz="1600" dirty="0" smtClean="0"/>
              <a:t>’ implies some ‘human intent’ for use in an scientific  experiment or technique.</a:t>
            </a:r>
          </a:p>
          <a:p>
            <a:pPr marL="800100" lvl="1" indent="-342900"/>
            <a:r>
              <a:rPr lang="en-US" sz="1600" dirty="0" smtClean="0"/>
              <a:t>While this intention is clearly present at all times for ‘manufactured’ materials that are created  for use in some particular application, it remains unclear a reagent role becomes borne by ‘natural’ materials that are used as reagents (BSA, </a:t>
            </a:r>
            <a:r>
              <a:rPr lang="en-US" sz="1600" dirty="0" err="1" smtClean="0"/>
              <a:t>tunicamycin</a:t>
            </a:r>
            <a:r>
              <a:rPr lang="en-US" sz="1600" dirty="0" smtClean="0"/>
              <a:t>, IL-3).</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0100" lvl="1" indent="-342900"/>
            <a:r>
              <a:rPr lang="en-US" sz="1600" dirty="0" smtClean="0"/>
              <a:t>As this definition suggests, ‘reagent-</a:t>
            </a:r>
            <a:r>
              <a:rPr lang="en-US" sz="1600" dirty="0" err="1" smtClean="0"/>
              <a:t>ness</a:t>
            </a:r>
            <a:r>
              <a:rPr lang="en-US" sz="1600" dirty="0" smtClean="0"/>
              <a:t>’ implies some ‘human intent’ for use in an scientific  experiment or technique.</a:t>
            </a:r>
          </a:p>
          <a:p>
            <a:pPr marL="800100" lvl="1" indent="-342900"/>
            <a:r>
              <a:rPr lang="en-US" sz="1600" dirty="0" smtClean="0"/>
              <a:t>While this intention is clearly present at all times for ‘manufactured’ materials that are created  for use in some particular application, it remains unclear a reagent role becomes borne by ‘natural’ materials that are used as reagents (BSA, </a:t>
            </a:r>
            <a:r>
              <a:rPr lang="en-US" sz="1600" dirty="0" err="1" smtClean="0"/>
              <a:t>tunicamycin</a:t>
            </a:r>
            <a:r>
              <a:rPr lang="en-US" sz="1600" dirty="0" smtClean="0"/>
              <a:t>, IL-3).</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is just for reference – do not intend to review all definitions here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is just for reference – do not intend to review all definitions here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could we just model reagent like </a:t>
            </a:r>
            <a:r>
              <a:rPr lang="en-US" dirty="0" err="1" smtClean="0"/>
              <a:t>evaluant</a:t>
            </a:r>
            <a:r>
              <a:rPr lang="en-US" dirty="0" smtClean="0"/>
              <a:t>,</a:t>
            </a:r>
            <a:r>
              <a:rPr lang="en-US" baseline="0" dirty="0" smtClean="0"/>
              <a:t> in that a material gains a reagent role simply when some agent intends to use it as such . . . This seems too abstract a notion when we want to define the types of materials that have reagent roles . . . Here, using processes that generate such materials will allow more reliable and consistent modeling than trying to assert that a reagent is the subject of some agent’s intent.</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because realization of an </a:t>
            </a:r>
            <a:r>
              <a:rPr lang="en-US" dirty="0" err="1" smtClean="0"/>
              <a:t>evaluant</a:t>
            </a:r>
            <a:r>
              <a:rPr lang="en-US" dirty="0" smtClean="0"/>
              <a:t> role requires</a:t>
            </a:r>
            <a:r>
              <a:rPr lang="en-US" baseline="0" dirty="0" smtClean="0"/>
              <a:t> </a:t>
            </a:r>
            <a:r>
              <a:rPr lang="en-US" dirty="0" smtClean="0"/>
              <a:t>that data is generated about the bearer, while realization of a reagent role requires that data is not generated about the bearer.  For a given instance input into an assay, only one of these can be true. </a:t>
            </a:r>
          </a:p>
          <a:p>
            <a:endParaRPr lang="en-US" dirty="0" smtClean="0"/>
          </a:p>
          <a:p>
            <a:r>
              <a:rPr lang="en-US" dirty="0" smtClean="0"/>
              <a:t>This also demonstrates the fact that a ‘REAGENT’ (such as </a:t>
            </a:r>
            <a:r>
              <a:rPr lang="en-US" dirty="0" err="1" smtClean="0"/>
              <a:t>taq</a:t>
            </a:r>
            <a:r>
              <a:rPr lang="en-US" dirty="0" smtClean="0"/>
              <a:t> polymerase) can be the subject of an assay (but that when it is, its reagent role is not realized . . . Rather an</a:t>
            </a:r>
            <a:r>
              <a:rPr lang="en-US" baseline="0" dirty="0" smtClean="0"/>
              <a:t> </a:t>
            </a:r>
            <a:r>
              <a:rPr lang="en-US" baseline="0" dirty="0" err="1" smtClean="0"/>
              <a:t>evaluant</a:t>
            </a:r>
            <a:r>
              <a:rPr lang="en-US" baseline="0" dirty="0" smtClean="0"/>
              <a:t> role it also bears is realized)</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could we just model reagent like </a:t>
            </a:r>
            <a:r>
              <a:rPr lang="en-US" dirty="0" err="1" smtClean="0"/>
              <a:t>evaluant</a:t>
            </a:r>
            <a:r>
              <a:rPr lang="en-US" dirty="0" smtClean="0"/>
              <a:t>,</a:t>
            </a:r>
            <a:r>
              <a:rPr lang="en-US" baseline="0" dirty="0" smtClean="0"/>
              <a:t> in that a material gains a reagent role simply when some agent intends to use it as such . . . This seems too abstract a notion when we want to define the types of materials that have reagent roles . . . Here, using processes that generate such materials will allow more reliable and consistent modeling than trying to assert that a reagent is the subject of some agent’s intent.</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err="1" smtClean="0"/>
              <a:t>Incorporant</a:t>
            </a:r>
            <a:r>
              <a:rPr lang="en-US" sz="1200" baseline="0" dirty="0" smtClean="0"/>
              <a:t> role - </a:t>
            </a:r>
            <a:r>
              <a:rPr lang="en-US" sz="1200" dirty="0" smtClean="0"/>
              <a:t>a role inhering in a material entity that is gained through a planning process and realized by the bearer's participation in a material processing where the specified output derives from the bearer of the </a:t>
            </a:r>
            <a:r>
              <a:rPr lang="en-US" sz="1200" dirty="0" err="1" smtClean="0"/>
              <a:t>incorporant</a:t>
            </a:r>
            <a:r>
              <a:rPr lang="en-US" sz="1200" dirty="0" smtClean="0"/>
              <a:t> role (</a:t>
            </a:r>
            <a:r>
              <a:rPr lang="en-US" sz="1200" dirty="0" err="1" smtClean="0"/>
              <a:t>ie</a:t>
            </a:r>
            <a:r>
              <a:rPr lang="en-US" sz="1200" dirty="0" smtClean="0"/>
              <a:t> the bearer contributes significant material to the composition of the specified output material)</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'molecular entity' and (</a:t>
            </a:r>
            <a:r>
              <a:rPr lang="en-US" dirty="0" err="1" smtClean="0"/>
              <a:t>has_role</a:t>
            </a:r>
            <a:r>
              <a:rPr lang="en-US" dirty="0" smtClean="0"/>
              <a:t> some 'molecular reporter role')</a:t>
            </a:r>
          </a:p>
          <a:p>
            <a:r>
              <a:rPr lang="en-US" dirty="0" smtClean="0"/>
              <a:t>'DNA </a:t>
            </a:r>
            <a:r>
              <a:rPr lang="en-US" dirty="0" err="1" smtClean="0"/>
              <a:t>oligonucleotide</a:t>
            </a:r>
            <a:r>
              <a:rPr lang="en-US" dirty="0" smtClean="0"/>
              <a:t>' and (</a:t>
            </a:r>
            <a:r>
              <a:rPr lang="en-US" dirty="0" err="1" smtClean="0"/>
              <a:t>has_role</a:t>
            </a:r>
            <a:r>
              <a:rPr lang="en-US" dirty="0" smtClean="0"/>
              <a:t> some 'primer role')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Reagents are distinguished from instruments or devices that also participate in scientific techniques by the fact that reagents necessarily are chemically altered or consumed (or have parts that are) when they participate in some technique.  By contrast, instruments are not consumed or have parts that are chemically altered or consumed in a chemical reaction during the technique.</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Throughout presentation, be sure to clarify when </a:t>
            </a:r>
            <a:r>
              <a:rPr lang="en-US" sz="1200" dirty="0" err="1" smtClean="0"/>
              <a:t>ReO</a:t>
            </a:r>
            <a:r>
              <a:rPr lang="en-US" sz="1200" dirty="0" smtClean="0"/>
              <a:t> is offering ‘feedback to OBI’ for requests we would like to see in OBI, versus ‘extensions to OBI’ that will be implemented only in </a:t>
            </a:r>
            <a:r>
              <a:rPr lang="en-US" sz="1200" dirty="0" err="1" smtClean="0"/>
              <a:t>ReO</a:t>
            </a:r>
            <a:r>
              <a:rPr lang="en-US" sz="1200" dirty="0" smtClean="0"/>
              <a:t> to extend what OBI does.</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Consequences for </a:t>
            </a:r>
            <a:r>
              <a:rPr lang="en-US" sz="1200" kern="1200" dirty="0" err="1" smtClean="0">
                <a:solidFill>
                  <a:schemeClr val="tx1"/>
                </a:solidFill>
                <a:latin typeface="+mn-lt"/>
                <a:ea typeface="+mn-ea"/>
                <a:cs typeface="+mn-cs"/>
              </a:rPr>
              <a:t>ReO</a:t>
            </a:r>
            <a:r>
              <a:rPr lang="en-US" sz="1200" kern="1200" dirty="0" smtClean="0">
                <a:solidFill>
                  <a:schemeClr val="tx1"/>
                </a:solidFill>
                <a:latin typeface="+mn-lt"/>
                <a:ea typeface="+mn-ea"/>
                <a:cs typeface="+mn-cs"/>
              </a:rPr>
              <a:t> modeling : all reagents and specimens and samples can</a:t>
            </a:r>
            <a:r>
              <a:rPr lang="en-US" sz="1200" kern="1200" baseline="0" dirty="0" smtClean="0">
                <a:solidFill>
                  <a:schemeClr val="tx1"/>
                </a:solidFill>
                <a:latin typeface="+mn-lt"/>
                <a:ea typeface="+mn-ea"/>
                <a:cs typeface="+mn-cs"/>
              </a:rPr>
              <a:t> now all be considered processed materials</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NOTE that analogous changes could also be made to analogous data classes : data transformation -&gt; data processing, and transformation objective -&gt; data processing objective, as 'transformation' is again used here in a very general sense similar in meaning to its application toward materials. (</a:t>
            </a:r>
            <a:r>
              <a:rPr lang="en-US" sz="1200" kern="1200" dirty="0" err="1" smtClean="0">
                <a:solidFill>
                  <a:schemeClr val="tx1"/>
                </a:solidFill>
                <a:latin typeface="+mn-lt"/>
                <a:ea typeface="+mn-ea"/>
                <a:cs typeface="+mn-cs"/>
              </a:rPr>
              <a:t>OBI:data</a:t>
            </a:r>
            <a:r>
              <a:rPr lang="en-US" sz="1200" kern="1200" dirty="0" smtClean="0">
                <a:solidFill>
                  <a:schemeClr val="tx1"/>
                </a:solidFill>
                <a:latin typeface="+mn-lt"/>
                <a:ea typeface="+mn-ea"/>
                <a:cs typeface="+mn-cs"/>
              </a:rPr>
              <a:t> transformation def = a process which produces output data from input data)</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Throughout presentation, be sure to clarify when </a:t>
            </a:r>
            <a:r>
              <a:rPr lang="en-US" sz="1200" dirty="0" err="1" smtClean="0"/>
              <a:t>ReO</a:t>
            </a:r>
            <a:r>
              <a:rPr lang="en-US" sz="1200" dirty="0" smtClean="0"/>
              <a:t> is offering ‘feedback to OBI’ for requests we would like to see in OBI, versus ‘extensions to OBI’ that will be implemented only in </a:t>
            </a:r>
            <a:r>
              <a:rPr lang="en-US" sz="1200" dirty="0" err="1" smtClean="0"/>
              <a:t>ReO</a:t>
            </a:r>
            <a:r>
              <a:rPr lang="en-US" sz="1200" dirty="0" smtClean="0"/>
              <a:t> to extend what OBI does.</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Question is, which is most accurate and useful?</a:t>
            </a:r>
          </a:p>
          <a:p>
            <a:r>
              <a:rPr lang="en-US" dirty="0" smtClean="0"/>
              <a:t>Question : in OBI, a specimen role is realized in an investigation.</a:t>
            </a:r>
            <a:r>
              <a:rPr lang="en-US" baseline="0" dirty="0" smtClean="0"/>
              <a:t>  The description of investigation (in particular the study design execution phase) suggests that it entails only data producing processes (assays) . . .does this mean that in OBI, a specimen role isn’t realized when it is input into a material processing technique (</a:t>
            </a:r>
            <a:r>
              <a:rPr lang="en-US" baseline="0" dirty="0" err="1" smtClean="0"/>
              <a:t>eg</a:t>
            </a:r>
            <a:r>
              <a:rPr lang="en-US" baseline="0" dirty="0" smtClean="0"/>
              <a:t> a cell culture or nuclear extract used to generate a </a:t>
            </a:r>
            <a:r>
              <a:rPr lang="en-US" baseline="0" dirty="0" err="1" smtClean="0"/>
              <a:t>phosphorylated</a:t>
            </a:r>
            <a:r>
              <a:rPr lang="en-US" baseline="0" dirty="0" smtClean="0"/>
              <a:t> protein product for use in some other technique)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here is that the specimen role is realized merely</a:t>
            </a:r>
            <a:r>
              <a:rPr lang="en-US" baseline="0" dirty="0" smtClean="0"/>
              <a:t> by participating in an assay – the </a:t>
            </a:r>
            <a:r>
              <a:rPr lang="en-US" baseline="0" dirty="0" err="1" smtClean="0"/>
              <a:t>evaluant</a:t>
            </a:r>
            <a:r>
              <a:rPr lang="en-US" baseline="0" dirty="0" smtClean="0"/>
              <a:t> role is more specific – requiring the bearer to be the SUBJECT about which data is generated in an assay.</a:t>
            </a:r>
            <a:endParaRPr lang="en-US" dirty="0" smtClean="0"/>
          </a:p>
          <a:p>
            <a:r>
              <a:rPr lang="en-US" dirty="0" smtClean="0"/>
              <a:t>Perhaps a key here, and potential reason that it is OK to model specimen as in OBI, is that an </a:t>
            </a:r>
            <a:r>
              <a:rPr lang="en-US" dirty="0" err="1" smtClean="0"/>
              <a:t>evaluant</a:t>
            </a:r>
            <a:r>
              <a:rPr lang="en-US" dirty="0" smtClean="0"/>
              <a:t> role is realized in an assay process with different constraints than</a:t>
            </a:r>
            <a:r>
              <a:rPr lang="en-US" baseline="0" dirty="0" smtClean="0"/>
              <a:t> a specimen is realized in an assay/investigation (the </a:t>
            </a:r>
            <a:r>
              <a:rPr lang="en-US" baseline="0" dirty="0" err="1" smtClean="0"/>
              <a:t>evaluant</a:t>
            </a:r>
            <a:r>
              <a:rPr lang="en-US" baseline="0" dirty="0" smtClean="0"/>
              <a:t> role is realized specifically in a process that generates data about it, whereas the specimen role is realized in any assay/investigation in which it is input)  . . . Such that they </a:t>
            </a:r>
            <a:r>
              <a:rPr lang="en-US" baseline="0" dirty="0" err="1" smtClean="0"/>
              <a:t>arent</a:t>
            </a:r>
            <a:r>
              <a:rPr lang="en-US" baseline="0" dirty="0" smtClean="0"/>
              <a:t> really ‘necessarily’ realized in the same process, but typically are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only true OFTEN, but not always . . . Sometimes a specimen is input</a:t>
            </a:r>
            <a:r>
              <a:rPr lang="en-US" baseline="0" dirty="0" smtClean="0"/>
              <a:t> into an assay where it is not the </a:t>
            </a:r>
            <a:r>
              <a:rPr lang="en-US" baseline="0" dirty="0" err="1" smtClean="0"/>
              <a:t>evaluant</a:t>
            </a:r>
            <a:r>
              <a:rPr lang="en-US" baseline="0" dirty="0" smtClean="0"/>
              <a:t> (</a:t>
            </a:r>
            <a:r>
              <a:rPr lang="en-US" baseline="0" dirty="0" err="1" smtClean="0"/>
              <a:t>eg</a:t>
            </a:r>
            <a:r>
              <a:rPr lang="en-US" baseline="0" dirty="0" smtClean="0"/>
              <a:t> a cell line or culture specimen used to study </a:t>
            </a:r>
            <a:r>
              <a:rPr lang="en-US" baseline="0" dirty="0" err="1" smtClean="0"/>
              <a:t>moelcular</a:t>
            </a:r>
            <a:r>
              <a:rPr lang="en-US" baseline="0" dirty="0" smtClean="0"/>
              <a:t> processes such as transcription, or )</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Throughout presentation, be sure to clarify when </a:t>
            </a:r>
            <a:r>
              <a:rPr lang="en-US" sz="1200" dirty="0" err="1" smtClean="0"/>
              <a:t>ReO</a:t>
            </a:r>
            <a:r>
              <a:rPr lang="en-US" sz="1200" dirty="0" smtClean="0"/>
              <a:t> is offering ‘feedback to OBI’ for requests we would like to see in OBI, versus ‘extensions to OBI’ that will be implemented only in </a:t>
            </a:r>
            <a:r>
              <a:rPr lang="en-US" sz="1200" dirty="0" err="1" smtClean="0"/>
              <a:t>ReO</a:t>
            </a:r>
            <a:r>
              <a:rPr lang="en-US" sz="1200" dirty="0" smtClean="0"/>
              <a:t> to extend what OBI does.</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38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'molecular entity' and (</a:t>
            </a:r>
            <a:r>
              <a:rPr lang="en-US" dirty="0" err="1" smtClean="0"/>
              <a:t>has_role</a:t>
            </a:r>
            <a:r>
              <a:rPr lang="en-US" dirty="0" smtClean="0"/>
              <a:t> some 'molecular reporter role')</a:t>
            </a:r>
          </a:p>
          <a:p>
            <a:r>
              <a:rPr lang="en-US" dirty="0" smtClean="0"/>
              <a:t>'DNA </a:t>
            </a:r>
            <a:r>
              <a:rPr lang="en-US" dirty="0" err="1" smtClean="0"/>
              <a:t>oligonucleotide</a:t>
            </a:r>
            <a:r>
              <a:rPr lang="en-US" dirty="0" smtClean="0"/>
              <a:t>' and (</a:t>
            </a:r>
            <a:r>
              <a:rPr lang="en-US" dirty="0" err="1" smtClean="0"/>
              <a:t>has_role</a:t>
            </a:r>
            <a:r>
              <a:rPr lang="en-US" dirty="0" smtClean="0"/>
              <a:t> some 'primer role')</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 genetically modified cell line : 'cell line‘ and (</a:t>
            </a:r>
            <a:r>
              <a:rPr lang="en-US" dirty="0" err="1" smtClean="0"/>
              <a:t>is_specified_output_of</a:t>
            </a:r>
            <a:r>
              <a:rPr lang="en-US" dirty="0" smtClean="0"/>
              <a:t> some 'genetic modification technique ')</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siRNA</a:t>
            </a:r>
            <a:r>
              <a:rPr lang="en-US" dirty="0" smtClean="0"/>
              <a:t> plasmid</a:t>
            </a:r>
            <a:r>
              <a:rPr lang="en-US" baseline="0" dirty="0" smtClean="0"/>
              <a:t> : </a:t>
            </a:r>
            <a:r>
              <a:rPr lang="en-US" baseline="0" dirty="0" err="1" smtClean="0"/>
              <a:t>RNAi</a:t>
            </a:r>
            <a:r>
              <a:rPr lang="en-US" baseline="0" dirty="0" smtClean="0"/>
              <a:t> plasmid and </a:t>
            </a:r>
            <a:r>
              <a:rPr lang="en-US" baseline="0" dirty="0" err="1" smtClean="0"/>
              <a:t>participates_in</a:t>
            </a:r>
            <a:r>
              <a:rPr lang="en-US" baseline="0" dirty="0" smtClean="0"/>
              <a:t> some ('gene expression' and (</a:t>
            </a:r>
            <a:r>
              <a:rPr lang="en-US" baseline="0" dirty="0" err="1" smtClean="0"/>
              <a:t>has_output</a:t>
            </a:r>
            <a:r>
              <a:rPr lang="en-US" baseline="0" dirty="0" smtClean="0"/>
              <a:t> some (</a:t>
            </a:r>
            <a:r>
              <a:rPr lang="en-US" baseline="0" dirty="0" err="1" smtClean="0"/>
              <a:t>capable_of</a:t>
            </a:r>
            <a:r>
              <a:rPr lang="en-US" baseline="0" dirty="0" smtClean="0"/>
              <a:t> some 'gene silencing by </a:t>
            </a:r>
            <a:r>
              <a:rPr lang="en-US" baseline="0" dirty="0" err="1" smtClean="0"/>
              <a:t>siRNA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Mammalian cell line : 'cell line‘ and (</a:t>
            </a:r>
            <a:r>
              <a:rPr lang="en-US" dirty="0" err="1" smtClean="0"/>
              <a:t>derives_from</a:t>
            </a:r>
            <a:r>
              <a:rPr lang="en-US" dirty="0" smtClean="0"/>
              <a:t> some (cell and (</a:t>
            </a:r>
            <a:r>
              <a:rPr lang="en-US" dirty="0" err="1" smtClean="0"/>
              <a:t>part_of</a:t>
            </a:r>
            <a:r>
              <a:rPr lang="en-US" dirty="0" smtClean="0"/>
              <a:t> some ('anatomical structure’ and (</a:t>
            </a:r>
            <a:r>
              <a:rPr lang="en-US" dirty="0" err="1" smtClean="0"/>
              <a:t>part_of</a:t>
            </a:r>
            <a:r>
              <a:rPr lang="en-US" dirty="0" smtClean="0"/>
              <a:t> some </a:t>
            </a:r>
            <a:r>
              <a:rPr lang="en-US" dirty="0" err="1" smtClean="0"/>
              <a:t>Mammalia</a:t>
            </a:r>
            <a:r>
              <a:rPr lang="en-US" dirty="0" smtClean="0"/>
              <a:t>)))))</a:t>
            </a:r>
          </a:p>
          <a:p>
            <a:r>
              <a:rPr lang="en-US" dirty="0" smtClean="0"/>
              <a:t>Embryonic</a:t>
            </a:r>
            <a:r>
              <a:rPr lang="en-US" baseline="0" dirty="0" smtClean="0"/>
              <a:t> cell line : 'cell line‘ and (</a:t>
            </a:r>
            <a:r>
              <a:rPr lang="en-US" baseline="0" dirty="0" err="1" smtClean="0"/>
              <a:t>derives_from</a:t>
            </a:r>
            <a:r>
              <a:rPr lang="en-US" baseline="0" dirty="0" smtClean="0"/>
              <a:t> some (cell and (</a:t>
            </a:r>
            <a:r>
              <a:rPr lang="en-US" baseline="0" dirty="0" err="1" smtClean="0"/>
              <a:t>part_of</a:t>
            </a:r>
            <a:r>
              <a:rPr lang="en-US" baseline="0" dirty="0" smtClean="0"/>
              <a:t> some  ('material anatomical entity‘  and (</a:t>
            </a:r>
            <a:r>
              <a:rPr lang="en-US" baseline="0" dirty="0" err="1" smtClean="0"/>
              <a:t>part_of</a:t>
            </a:r>
            <a:r>
              <a:rPr lang="en-US" baseline="0" dirty="0" smtClean="0"/>
              <a:t> some (organism and (</a:t>
            </a:r>
            <a:r>
              <a:rPr lang="en-US" baseline="0" dirty="0" err="1" smtClean="0"/>
              <a:t>exists_during</a:t>
            </a:r>
            <a:r>
              <a:rPr lang="en-US" baseline="0" dirty="0" smtClean="0"/>
              <a:t> some  embryo stage')))))))</a:t>
            </a:r>
          </a:p>
          <a:p>
            <a:r>
              <a:rPr lang="en-US" dirty="0" smtClean="0"/>
              <a:t>Permanent cell line : (</a:t>
            </a:r>
            <a:r>
              <a:rPr lang="en-US" dirty="0" err="1" smtClean="0"/>
              <a:t>is_specified_output_of</a:t>
            </a:r>
            <a:r>
              <a:rPr lang="en-US" dirty="0" smtClean="0"/>
              <a:t> some 'cell line immortalization')  or (</a:t>
            </a:r>
            <a:r>
              <a:rPr lang="en-US" dirty="0" err="1" smtClean="0"/>
              <a:t>derives_from</a:t>
            </a:r>
            <a:r>
              <a:rPr lang="en-US" dirty="0" smtClean="0"/>
              <a:t> some 'transformed cell')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Cell Culture : </a:t>
            </a:r>
            <a:r>
              <a:rPr lang="en-US" dirty="0" err="1" smtClean="0"/>
              <a:t>derives_from</a:t>
            </a:r>
            <a:r>
              <a:rPr lang="en-US" dirty="0" smtClean="0"/>
              <a:t> some (cell and (</a:t>
            </a:r>
            <a:r>
              <a:rPr lang="en-US" dirty="0" err="1" smtClean="0"/>
              <a:t>part_of</a:t>
            </a:r>
            <a:r>
              <a:rPr lang="en-US" dirty="0" smtClean="0"/>
              <a:t> some ('material anatomical entity‘ and (</a:t>
            </a:r>
            <a:r>
              <a:rPr lang="en-US" dirty="0" err="1" smtClean="0"/>
              <a:t>part_of</a:t>
            </a:r>
            <a:r>
              <a:rPr lang="en-US" dirty="0" smtClean="0"/>
              <a:t> some (organism and (</a:t>
            </a:r>
            <a:r>
              <a:rPr lang="en-US" dirty="0" err="1" smtClean="0"/>
              <a:t>exists_during</a:t>
            </a:r>
            <a:r>
              <a:rPr lang="en-US" dirty="0" smtClean="0"/>
              <a:t> some 'life cycle stage'))))))</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Throughout presentation, be sure to clarify when </a:t>
            </a:r>
            <a:r>
              <a:rPr lang="en-US" sz="1200" dirty="0" err="1" smtClean="0"/>
              <a:t>ReO</a:t>
            </a:r>
            <a:r>
              <a:rPr lang="en-US" sz="1200" dirty="0" smtClean="0"/>
              <a:t> is offering ‘feedback to OBI’ for requests we would like to see in OBI, versus ‘extensions to OBI’ that will be implemented only in </a:t>
            </a:r>
            <a:r>
              <a:rPr lang="en-US" sz="1200" dirty="0" err="1" smtClean="0"/>
              <a:t>ReO</a:t>
            </a:r>
            <a:r>
              <a:rPr lang="en-US" sz="1200" dirty="0" smtClean="0"/>
              <a:t> to extend what OBI does.</a:t>
            </a:r>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Cmaps</a:t>
            </a:r>
            <a:r>
              <a:rPr lang="en-US" baseline="0" dirty="0" smtClean="0"/>
              <a:t> . . . If we have said that a material gains a reagent role upon some intent to use it as a reagent, does this intent require this reagent role to be a reagent function (since it is necessary for the material to be a reagent . . . It seems like in some cases yes (</a:t>
            </a:r>
            <a:r>
              <a:rPr lang="en-US" baseline="0" dirty="0" err="1" smtClean="0"/>
              <a:t>ie</a:t>
            </a:r>
            <a:r>
              <a:rPr lang="en-US" baseline="0" dirty="0" smtClean="0"/>
              <a:t> in those cases where a material is CREATED to serve in a technique, like for an </a:t>
            </a:r>
            <a:r>
              <a:rPr lang="en-US" baseline="0" dirty="0" err="1" smtClean="0"/>
              <a:t>oligo</a:t>
            </a:r>
            <a:r>
              <a:rPr lang="en-US" baseline="0" dirty="0" smtClean="0"/>
              <a:t> probe) . . .but perhaps not for other cases like cell line or salt or other chemicals or BSA? Where the entity is not created for such a purpose (</a:t>
            </a:r>
            <a:r>
              <a:rPr lang="en-US" baseline="0" dirty="0" err="1" smtClean="0"/>
              <a:t>ie</a:t>
            </a:r>
            <a:r>
              <a:rPr lang="en-US" baseline="0" dirty="0" smtClean="0"/>
              <a:t> specifically the purpose of being a reagent), but can serve such a purpose)</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 role is a 'realizable quality' of a material entity that is not essential to its identity, but is realized in certain natural, social, or institutional contexts</a:t>
            </a:r>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Cannot logically encode</a:t>
            </a:r>
            <a:r>
              <a:rPr lang="en-US" baseline="0" dirty="0" smtClean="0"/>
              <a:t> this in OWL-DL, because I need to make instance level assertions in the definition (</a:t>
            </a:r>
            <a:r>
              <a:rPr lang="en-US" baseline="0" dirty="0" err="1" smtClean="0"/>
              <a:t>ie</a:t>
            </a:r>
            <a:r>
              <a:rPr lang="en-US" baseline="0" dirty="0" smtClean="0"/>
              <a:t> that the instance bearing the reagent role is not the same instance about which data is generated)</a:t>
            </a:r>
            <a:endParaRPr lang="en-US" dirty="0" smtClean="0"/>
          </a:p>
          <a:p>
            <a:endParaRPr lang="en-US" dirty="0"/>
          </a:p>
        </p:txBody>
      </p:sp>
      <p:sp>
        <p:nvSpPr>
          <p:cNvPr id="4" name="Slide Number Placeholder 3"/>
          <p:cNvSpPr>
            <a:spLocks noGrp="1"/>
          </p:cNvSpPr>
          <p:nvPr>
            <p:ph type="sldNum" sz="quarter" idx="10"/>
          </p:nvPr>
        </p:nvSpPr>
        <p:spPr/>
        <p:txBody>
          <a:bodyPr/>
          <a:lstStyle/>
          <a:p>
            <a:fld id="{D0FA6791-4BF6-422A-961C-70262BA4DD2C}"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36A3E0-CBDB-436E-8E34-D043DB60D78C}" type="datetimeFigureOut">
              <a:rPr lang="en-US" smtClean="0"/>
              <a:pPr/>
              <a:t>10/17/2011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16CED-ACB8-4188-BED4-5E7A4535A2F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6A3E0-CBDB-436E-8E34-D043DB60D78C}" type="datetimeFigureOut">
              <a:rPr lang="en-US" smtClean="0"/>
              <a:pPr/>
              <a:t>10/17/2011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16CED-ACB8-4188-BED4-5E7A4535A2F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hyperlink" Target="http://www.google.com/url?url=http://en.wiktionary.org/wiki/specimen&amp;rct=j&amp;sa=X&amp;ei=4IyTTonOA5HViAK_kqjnBA&amp;ved=0CEYQngkwBA&amp;q=specimen&amp;usg=AFQjCNGi0QlbeeOc3JEcxwAjzQ6xQn8ZEQ" TargetMode="External"/><Relationship Id="rId5" Type="http://schemas.openxmlformats.org/officeDocument/2006/relationships/hyperlink" Target="http://www.google.com/url?url=http://en.wikipedia.org/wiki/Specimen&amp;rct=j&amp;sa=X&amp;ei=4IyTTonOA5HViAK_kqjnBA&amp;ved=0CEIQngkwBA&amp;q=specimen&amp;usg=AFQjCNGa-lMWWlsyaeu8eXQqCZWSM-YkVw" TargetMode="Externa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0557"/>
            <a:ext cx="8763000" cy="6370975"/>
          </a:xfrm>
          <a:prstGeom prst="rect">
            <a:avLst/>
          </a:prstGeom>
          <a:noFill/>
        </p:spPr>
        <p:txBody>
          <a:bodyPr wrap="square" rtlCol="0">
            <a:spAutoFit/>
          </a:bodyPr>
          <a:lstStyle/>
          <a:p>
            <a:pPr marL="342900" indent="-342900" algn="ctr"/>
            <a:r>
              <a:rPr lang="en-US" sz="4400" dirty="0" smtClean="0">
                <a:latin typeface="+mj-lt"/>
              </a:rPr>
              <a:t>OUTLINE</a:t>
            </a:r>
          </a:p>
          <a:p>
            <a:pPr marL="342900" indent="-342900" algn="ctr"/>
            <a:endParaRPr lang="en-US" sz="1000" dirty="0" smtClean="0"/>
          </a:p>
          <a:p>
            <a:pPr marL="342900" indent="-342900" algn="ctr"/>
            <a:endParaRPr lang="en-US" sz="1000" dirty="0" smtClean="0"/>
          </a:p>
          <a:p>
            <a:pPr marL="342900" indent="-342900"/>
            <a:r>
              <a:rPr lang="en-US" sz="3200" dirty="0" smtClean="0"/>
              <a:t>I.   </a:t>
            </a:r>
            <a:r>
              <a:rPr lang="en-US" sz="3200" dirty="0" err="1" smtClean="0">
                <a:solidFill>
                  <a:srgbClr val="0070C0"/>
                </a:solidFill>
              </a:rPr>
              <a:t>ReO</a:t>
            </a:r>
            <a:r>
              <a:rPr lang="en-US" sz="3200" dirty="0" smtClean="0">
                <a:solidFill>
                  <a:srgbClr val="0070C0"/>
                </a:solidFill>
              </a:rPr>
              <a:t> Overview</a:t>
            </a:r>
          </a:p>
          <a:p>
            <a:pPr marL="342900" indent="-342900">
              <a:buAutoNum type="arabicPeriod"/>
            </a:pPr>
            <a:endParaRPr lang="en-US" sz="1000" dirty="0" smtClean="0"/>
          </a:p>
          <a:p>
            <a:pPr marL="571500" indent="-571500"/>
            <a:r>
              <a:rPr lang="en-US" sz="3200" dirty="0" smtClean="0"/>
              <a:t>II.  The Nature of Reagents </a:t>
            </a:r>
          </a:p>
          <a:p>
            <a:pPr marL="1309688" lvl="1" indent="-341313">
              <a:buFont typeface="Courier New" pitchFamily="49" charset="0"/>
              <a:buChar char="o"/>
              <a:tabLst>
                <a:tab pos="1255713" algn="l"/>
              </a:tabLst>
            </a:pPr>
            <a:r>
              <a:rPr lang="en-US" sz="2400" dirty="0" smtClean="0"/>
              <a:t>Definitions </a:t>
            </a:r>
          </a:p>
          <a:p>
            <a:pPr marL="1309688" lvl="1" indent="-341313">
              <a:buFont typeface="Courier New" pitchFamily="49" charset="0"/>
              <a:buChar char="o"/>
            </a:pPr>
            <a:r>
              <a:rPr lang="en-US" sz="2400" dirty="0" smtClean="0"/>
              <a:t>Modeling Issues</a:t>
            </a:r>
          </a:p>
          <a:p>
            <a:pPr marL="1319213" lvl="1" indent="-342900">
              <a:buFont typeface="Courier New" pitchFamily="49" charset="0"/>
              <a:buChar char="o"/>
            </a:pPr>
            <a:r>
              <a:rPr lang="en-US" sz="2400" dirty="0" smtClean="0"/>
              <a:t>Distinction from other research material roles</a:t>
            </a:r>
          </a:p>
          <a:p>
            <a:pPr marL="1878013" lvl="3" indent="-342900">
              <a:buFont typeface="Arial" pitchFamily="34" charset="0"/>
              <a:buChar char="•"/>
            </a:pPr>
            <a:r>
              <a:rPr lang="en-US" sz="2400" dirty="0" err="1" smtClean="0"/>
              <a:t>Evaluant</a:t>
            </a:r>
            <a:r>
              <a:rPr lang="en-US" sz="2400" dirty="0" smtClean="0"/>
              <a:t> Role</a:t>
            </a:r>
          </a:p>
          <a:p>
            <a:pPr marL="1878013" lvl="3" indent="-342900">
              <a:buFont typeface="Arial" pitchFamily="34" charset="0"/>
              <a:buChar char="•"/>
            </a:pPr>
            <a:r>
              <a:rPr lang="en-US" sz="2400" dirty="0" smtClean="0"/>
              <a:t>Instrument Role</a:t>
            </a:r>
          </a:p>
          <a:p>
            <a:pPr marL="1878013" lvl="3" indent="-342900">
              <a:buFont typeface="Arial" pitchFamily="34" charset="0"/>
              <a:buChar char="•"/>
            </a:pPr>
            <a:r>
              <a:rPr lang="en-US" sz="2400" dirty="0" err="1" smtClean="0"/>
              <a:t>Incorporant</a:t>
            </a:r>
            <a:r>
              <a:rPr lang="en-US" sz="2400" dirty="0" smtClean="0"/>
              <a:t> Role</a:t>
            </a:r>
          </a:p>
          <a:p>
            <a:pPr marL="800100" lvl="1" indent="-342900">
              <a:buFontTx/>
              <a:buChar char="-"/>
            </a:pPr>
            <a:endParaRPr lang="en-US" sz="1000" dirty="0" smtClean="0"/>
          </a:p>
          <a:p>
            <a:pPr marL="571500" indent="-571500"/>
            <a:r>
              <a:rPr lang="en-US" sz="3200" dirty="0" smtClean="0"/>
              <a:t>III.  Material Processing</a:t>
            </a:r>
          </a:p>
          <a:p>
            <a:pPr marL="571500" indent="-571500">
              <a:buAutoNum type="romanUcPeriod" startAt="4"/>
            </a:pPr>
            <a:endParaRPr lang="en-US" sz="1000" dirty="0" smtClean="0"/>
          </a:p>
          <a:p>
            <a:pPr marL="571500" indent="-571500">
              <a:buAutoNum type="romanUcPeriod" startAt="4"/>
            </a:pPr>
            <a:r>
              <a:rPr lang="en-US" sz="3200" dirty="0" smtClean="0"/>
              <a:t>Specimen Role</a:t>
            </a:r>
          </a:p>
          <a:p>
            <a:pPr marL="800100" lvl="1" indent="-342900">
              <a:buFontTx/>
              <a:buChar char="-"/>
            </a:pPr>
            <a:endParaRPr lang="en-US" sz="1000" dirty="0" smtClean="0"/>
          </a:p>
          <a:p>
            <a:pPr marL="342900" indent="-342900"/>
            <a:r>
              <a:rPr lang="en-US" sz="3200" dirty="0" smtClean="0"/>
              <a:t>V.   Label Role</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1969770"/>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pPr marL="862013" indent="-342900"/>
            <a:endParaRPr lang="en-US" sz="600" dirty="0" smtClean="0"/>
          </a:p>
          <a:p>
            <a:pPr marL="862013" indent="-342900">
              <a:buAutoNum type="arabicPeriod" startAt="4"/>
            </a:pPr>
            <a:r>
              <a:rPr lang="en-US" b="1" dirty="0" smtClean="0"/>
              <a:t>Anatomical Entities </a:t>
            </a:r>
            <a:r>
              <a:rPr lang="en-US" dirty="0" smtClean="0"/>
              <a:t>from which they derive</a:t>
            </a:r>
          </a:p>
          <a:p>
            <a:pPr marL="862013" indent="-63500"/>
            <a:r>
              <a:rPr lang="en-US" sz="1600" b="1" dirty="0" err="1" smtClean="0"/>
              <a:t>CARO:material</a:t>
            </a:r>
            <a:r>
              <a:rPr lang="en-US" sz="1600" b="1" dirty="0" smtClean="0"/>
              <a:t> anatomical entity </a:t>
            </a:r>
            <a:r>
              <a:rPr lang="en-US" sz="1600" dirty="0" smtClean="0"/>
              <a:t>= a material entity that is either an individual member of a biological species or is </a:t>
            </a:r>
            <a:r>
              <a:rPr lang="en-US" sz="1600" dirty="0" err="1" smtClean="0"/>
              <a:t>part_of</a:t>
            </a:r>
            <a:r>
              <a:rPr lang="en-US" sz="1600" dirty="0" smtClean="0"/>
              <a:t> or located in an individual member of a biological species.</a:t>
            </a:r>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pic>
        <p:nvPicPr>
          <p:cNvPr id="2050" name="Picture 2"/>
          <p:cNvPicPr>
            <a:picLocks noChangeAspect="1" noChangeArrowheads="1"/>
          </p:cNvPicPr>
          <p:nvPr/>
        </p:nvPicPr>
        <p:blipFill>
          <a:blip r:embed="rId3" cstate="print"/>
          <a:srcRect l="7778" t="36789" r="71111" b="28000"/>
          <a:stretch>
            <a:fillRect/>
          </a:stretch>
        </p:blipFill>
        <p:spPr bwMode="auto">
          <a:xfrm>
            <a:off x="609600" y="3200400"/>
            <a:ext cx="3733800" cy="3549316"/>
          </a:xfrm>
          <a:prstGeom prst="rect">
            <a:avLst/>
          </a:prstGeom>
          <a:noFill/>
          <a:ln w="28575">
            <a:solidFill>
              <a:schemeClr val="tx1"/>
            </a:solidFill>
            <a:miter lim="800000"/>
            <a:headEnd/>
            <a:tailEnd/>
          </a:ln>
        </p:spPr>
      </p:pic>
      <p:pic>
        <p:nvPicPr>
          <p:cNvPr id="2051" name="Picture 3"/>
          <p:cNvPicPr>
            <a:picLocks noChangeAspect="1" noChangeArrowheads="1"/>
          </p:cNvPicPr>
          <p:nvPr/>
        </p:nvPicPr>
        <p:blipFill>
          <a:blip r:embed="rId4" cstate="print"/>
          <a:srcRect l="7778" t="33149" r="75556" b="40444"/>
          <a:stretch>
            <a:fillRect/>
          </a:stretch>
        </p:blipFill>
        <p:spPr bwMode="auto">
          <a:xfrm>
            <a:off x="0" y="6553200"/>
            <a:ext cx="307803" cy="304800"/>
          </a:xfrm>
          <a:prstGeom prst="rect">
            <a:avLst/>
          </a:prstGeom>
          <a:noFill/>
          <a:ln w="9525">
            <a:noFill/>
            <a:miter lim="800000"/>
            <a:headEnd/>
            <a:tailEnd/>
          </a:ln>
        </p:spPr>
      </p:pic>
      <p:sp>
        <p:nvSpPr>
          <p:cNvPr id="7" name="Rectangle 6"/>
          <p:cNvSpPr/>
          <p:nvPr/>
        </p:nvSpPr>
        <p:spPr>
          <a:xfrm>
            <a:off x="4572000" y="3258502"/>
            <a:ext cx="4419600" cy="3447098"/>
          </a:xfrm>
          <a:prstGeom prst="rect">
            <a:avLst/>
          </a:prstGeom>
        </p:spPr>
        <p:txBody>
          <a:bodyPr wrap="square">
            <a:spAutoFit/>
          </a:bodyPr>
          <a:lstStyle/>
          <a:p>
            <a:r>
              <a:rPr lang="en-US" b="1" dirty="0" smtClean="0"/>
              <a:t>Examples: </a:t>
            </a:r>
          </a:p>
          <a:p>
            <a:endParaRPr lang="en-US" sz="1000" b="1" dirty="0" smtClean="0"/>
          </a:p>
          <a:p>
            <a:r>
              <a:rPr lang="en-US" b="1" dirty="0" smtClean="0"/>
              <a:t>Mammalian cell line:</a:t>
            </a:r>
          </a:p>
          <a:p>
            <a:r>
              <a:rPr lang="en-US" dirty="0" smtClean="0"/>
              <a:t>'cell line‘ </a:t>
            </a:r>
            <a:r>
              <a:rPr lang="en-US" b="1" dirty="0" smtClean="0">
                <a:solidFill>
                  <a:srgbClr val="00B0F0"/>
                </a:solidFill>
              </a:rPr>
              <a:t>and</a:t>
            </a:r>
            <a:r>
              <a:rPr lang="en-US" dirty="0" smtClean="0"/>
              <a:t> (</a:t>
            </a:r>
            <a:r>
              <a:rPr lang="en-US" dirty="0" err="1" smtClean="0"/>
              <a:t>derives_from</a:t>
            </a:r>
            <a:r>
              <a:rPr lang="en-US" dirty="0" smtClean="0"/>
              <a:t> </a:t>
            </a:r>
            <a:r>
              <a:rPr lang="en-US" b="1" dirty="0" smtClean="0">
                <a:solidFill>
                  <a:srgbClr val="FF0066"/>
                </a:solidFill>
              </a:rPr>
              <a:t>some</a:t>
            </a:r>
            <a:r>
              <a:rPr lang="en-US" dirty="0" smtClean="0"/>
              <a:t> (cell </a:t>
            </a:r>
            <a:r>
              <a:rPr lang="en-US" b="1" dirty="0" smtClean="0">
                <a:solidFill>
                  <a:srgbClr val="00B0F0"/>
                </a:solidFill>
              </a:rPr>
              <a:t>and</a:t>
            </a:r>
            <a:r>
              <a:rPr lang="en-US" dirty="0" smtClean="0"/>
              <a:t> (</a:t>
            </a:r>
            <a:r>
              <a:rPr lang="en-US" dirty="0" err="1" smtClean="0"/>
              <a:t>part_of</a:t>
            </a:r>
            <a:r>
              <a:rPr lang="en-US" dirty="0" smtClean="0"/>
              <a:t> </a:t>
            </a:r>
            <a:r>
              <a:rPr lang="en-US" b="1" dirty="0" smtClean="0">
                <a:solidFill>
                  <a:srgbClr val="FF0066"/>
                </a:solidFill>
              </a:rPr>
              <a:t>some</a:t>
            </a:r>
            <a:r>
              <a:rPr lang="en-US" dirty="0" smtClean="0"/>
              <a:t> ('anatomical structure’ </a:t>
            </a:r>
            <a:r>
              <a:rPr lang="en-US" b="1" dirty="0" smtClean="0">
                <a:solidFill>
                  <a:srgbClr val="00B0F0"/>
                </a:solidFill>
              </a:rPr>
              <a:t>and</a:t>
            </a:r>
            <a:r>
              <a:rPr lang="en-US" dirty="0" smtClean="0"/>
              <a:t> (</a:t>
            </a:r>
            <a:r>
              <a:rPr lang="en-US" dirty="0" err="1" smtClean="0"/>
              <a:t>part_of</a:t>
            </a:r>
            <a:r>
              <a:rPr lang="en-US" dirty="0" smtClean="0"/>
              <a:t> </a:t>
            </a:r>
            <a:r>
              <a:rPr lang="en-US" b="1" dirty="0" smtClean="0">
                <a:solidFill>
                  <a:srgbClr val="FF0066"/>
                </a:solidFill>
              </a:rPr>
              <a:t>some</a:t>
            </a:r>
            <a:r>
              <a:rPr lang="en-US" dirty="0" smtClean="0"/>
              <a:t> </a:t>
            </a:r>
            <a:r>
              <a:rPr lang="en-US" dirty="0" err="1" smtClean="0"/>
              <a:t>Mammalia</a:t>
            </a:r>
            <a:r>
              <a:rPr lang="en-US" dirty="0" smtClean="0"/>
              <a:t>)))))</a:t>
            </a:r>
          </a:p>
          <a:p>
            <a:endParaRPr lang="en-US" dirty="0" smtClean="0"/>
          </a:p>
          <a:p>
            <a:r>
              <a:rPr lang="en-US" b="1" dirty="0" smtClean="0"/>
              <a:t>Embryonic cell line: </a:t>
            </a:r>
          </a:p>
          <a:p>
            <a:r>
              <a:rPr lang="en-US" dirty="0" smtClean="0"/>
              <a:t>'cell line‘ and (</a:t>
            </a:r>
            <a:r>
              <a:rPr lang="en-US" dirty="0" err="1" smtClean="0"/>
              <a:t>derives_from</a:t>
            </a:r>
            <a:r>
              <a:rPr lang="en-US" dirty="0" smtClean="0"/>
              <a:t> </a:t>
            </a:r>
            <a:r>
              <a:rPr lang="en-US" b="1" dirty="0" smtClean="0">
                <a:solidFill>
                  <a:srgbClr val="FF0066"/>
                </a:solidFill>
              </a:rPr>
              <a:t>some</a:t>
            </a:r>
            <a:r>
              <a:rPr lang="en-US" dirty="0" smtClean="0"/>
              <a:t> (cell </a:t>
            </a:r>
            <a:r>
              <a:rPr lang="en-US" b="1" dirty="0" smtClean="0">
                <a:solidFill>
                  <a:srgbClr val="00B0F0"/>
                </a:solidFill>
              </a:rPr>
              <a:t>and</a:t>
            </a:r>
            <a:r>
              <a:rPr lang="en-US" dirty="0" smtClean="0"/>
              <a:t> (</a:t>
            </a:r>
            <a:r>
              <a:rPr lang="en-US" dirty="0" err="1" smtClean="0"/>
              <a:t>part_of</a:t>
            </a:r>
            <a:r>
              <a:rPr lang="en-US" dirty="0" smtClean="0"/>
              <a:t> </a:t>
            </a:r>
            <a:r>
              <a:rPr lang="en-US" b="1" dirty="0" smtClean="0">
                <a:solidFill>
                  <a:srgbClr val="FF0066"/>
                </a:solidFill>
              </a:rPr>
              <a:t>some</a:t>
            </a:r>
            <a:r>
              <a:rPr lang="en-US" dirty="0" smtClean="0"/>
              <a:t>  ('material anatomical entity‘  </a:t>
            </a:r>
            <a:r>
              <a:rPr lang="en-US" b="1" dirty="0" smtClean="0">
                <a:solidFill>
                  <a:srgbClr val="00B0F0"/>
                </a:solidFill>
              </a:rPr>
              <a:t>and</a:t>
            </a:r>
            <a:r>
              <a:rPr lang="en-US" dirty="0" smtClean="0"/>
              <a:t> (</a:t>
            </a:r>
            <a:r>
              <a:rPr lang="en-US" dirty="0" err="1" smtClean="0"/>
              <a:t>part_of</a:t>
            </a:r>
            <a:r>
              <a:rPr lang="en-US" dirty="0" smtClean="0"/>
              <a:t> </a:t>
            </a:r>
            <a:r>
              <a:rPr lang="en-US" b="1" dirty="0" smtClean="0">
                <a:solidFill>
                  <a:srgbClr val="FF0066"/>
                </a:solidFill>
              </a:rPr>
              <a:t>some</a:t>
            </a:r>
            <a:r>
              <a:rPr lang="en-US" dirty="0" smtClean="0"/>
              <a:t> (organism </a:t>
            </a:r>
            <a:r>
              <a:rPr lang="en-US" b="1" dirty="0" smtClean="0">
                <a:solidFill>
                  <a:srgbClr val="00B0F0"/>
                </a:solidFill>
              </a:rPr>
              <a:t>and</a:t>
            </a:r>
            <a:r>
              <a:rPr lang="en-US" dirty="0" smtClean="0"/>
              <a:t> (</a:t>
            </a:r>
            <a:r>
              <a:rPr lang="en-US" dirty="0" err="1" smtClean="0"/>
              <a:t>exists_during</a:t>
            </a:r>
            <a:r>
              <a:rPr lang="en-US" dirty="0" smtClean="0"/>
              <a:t> </a:t>
            </a:r>
            <a:r>
              <a:rPr lang="en-US" b="1" dirty="0" smtClean="0">
                <a:solidFill>
                  <a:srgbClr val="FF0066"/>
                </a:solidFill>
              </a:rPr>
              <a:t>some</a:t>
            </a:r>
            <a:r>
              <a:rPr lang="en-US" dirty="0" smtClean="0"/>
              <a:t>  embryo stage')))))))</a:t>
            </a:r>
          </a:p>
          <a:p>
            <a:endParaRPr lang="en-US" sz="1000" b="1"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0557"/>
            <a:ext cx="8763000" cy="6924973"/>
          </a:xfrm>
          <a:prstGeom prst="rect">
            <a:avLst/>
          </a:prstGeom>
          <a:noFill/>
        </p:spPr>
        <p:txBody>
          <a:bodyPr wrap="square" rtlCol="0">
            <a:spAutoFit/>
          </a:bodyPr>
          <a:lstStyle/>
          <a:p>
            <a:pPr marL="342900" indent="-342900" algn="ctr"/>
            <a:r>
              <a:rPr lang="en-US" sz="4400" dirty="0" smtClean="0">
                <a:latin typeface="+mj-lt"/>
              </a:rPr>
              <a:t>OUTLINE</a:t>
            </a:r>
          </a:p>
          <a:p>
            <a:pPr marL="342900" indent="-342900"/>
            <a:r>
              <a:rPr lang="en-US" sz="3200" dirty="0" smtClean="0"/>
              <a:t>I.   </a:t>
            </a:r>
            <a:r>
              <a:rPr lang="en-US" sz="3200" dirty="0" err="1" smtClean="0"/>
              <a:t>ReO</a:t>
            </a:r>
            <a:r>
              <a:rPr lang="en-US" sz="3200" dirty="0" smtClean="0"/>
              <a:t> Overview</a:t>
            </a:r>
          </a:p>
          <a:p>
            <a:pPr marL="342900" indent="-342900">
              <a:buAutoNum type="arabicPeriod"/>
            </a:pPr>
            <a:endParaRPr lang="en-US" sz="1000" dirty="0" smtClean="0"/>
          </a:p>
          <a:p>
            <a:pPr marL="571500" indent="-571500">
              <a:buAutoNum type="romanUcPeriod" startAt="2"/>
            </a:pPr>
            <a:r>
              <a:rPr lang="en-US" sz="3200" dirty="0" smtClean="0">
                <a:solidFill>
                  <a:srgbClr val="0070C0"/>
                </a:solidFill>
              </a:rPr>
              <a:t>The Nature of Reagents</a:t>
            </a:r>
          </a:p>
          <a:p>
            <a:pPr marL="1309688" lvl="1" indent="-341313">
              <a:buFont typeface="Courier New" pitchFamily="49" charset="0"/>
              <a:buChar char="o"/>
              <a:tabLst>
                <a:tab pos="1255713" algn="l"/>
              </a:tabLst>
            </a:pPr>
            <a:r>
              <a:rPr lang="en-US" sz="2400" dirty="0" smtClean="0">
                <a:solidFill>
                  <a:srgbClr val="0070C0"/>
                </a:solidFill>
              </a:rPr>
              <a:t>Definitions </a:t>
            </a:r>
          </a:p>
          <a:p>
            <a:pPr marL="1309688" lvl="1" indent="-341313">
              <a:buFont typeface="Courier New" pitchFamily="49" charset="0"/>
              <a:buChar char="o"/>
            </a:pPr>
            <a:r>
              <a:rPr lang="en-US" sz="2400" dirty="0" smtClean="0">
                <a:solidFill>
                  <a:srgbClr val="0070C0"/>
                </a:solidFill>
              </a:rPr>
              <a:t>Modeling Issues</a:t>
            </a:r>
          </a:p>
          <a:p>
            <a:pPr marL="1319213" lvl="1" indent="-342900">
              <a:buFont typeface="Courier New" pitchFamily="49" charset="0"/>
              <a:buChar char="o"/>
            </a:pPr>
            <a:r>
              <a:rPr lang="en-US" sz="2400" dirty="0" smtClean="0">
                <a:solidFill>
                  <a:srgbClr val="0070C0"/>
                </a:solidFill>
              </a:rPr>
              <a:t>Distinction from other research material roles</a:t>
            </a:r>
          </a:p>
          <a:p>
            <a:pPr marL="1878013" lvl="3" indent="-342900">
              <a:buFont typeface="Arial" pitchFamily="34" charset="0"/>
              <a:buChar char="•"/>
            </a:pPr>
            <a:r>
              <a:rPr lang="en-US" sz="2400" dirty="0" err="1" smtClean="0">
                <a:solidFill>
                  <a:srgbClr val="0070C0"/>
                </a:solidFill>
              </a:rPr>
              <a:t>Evaluant</a:t>
            </a:r>
            <a:r>
              <a:rPr lang="en-US" sz="2400" dirty="0" smtClean="0">
                <a:solidFill>
                  <a:srgbClr val="0070C0"/>
                </a:solidFill>
              </a:rPr>
              <a:t> Role</a:t>
            </a:r>
          </a:p>
          <a:p>
            <a:pPr marL="1878013" lvl="3" indent="-342900">
              <a:buFont typeface="Arial" pitchFamily="34" charset="0"/>
              <a:buChar char="•"/>
            </a:pPr>
            <a:r>
              <a:rPr lang="en-US" sz="2400" dirty="0" smtClean="0">
                <a:solidFill>
                  <a:srgbClr val="0070C0"/>
                </a:solidFill>
              </a:rPr>
              <a:t>Instrument Role</a:t>
            </a:r>
          </a:p>
          <a:p>
            <a:pPr marL="1878013" lvl="3" indent="-342900">
              <a:buFont typeface="Arial" pitchFamily="34" charset="0"/>
              <a:buChar char="•"/>
            </a:pPr>
            <a:r>
              <a:rPr lang="en-US" sz="2400" dirty="0" err="1" smtClean="0">
                <a:solidFill>
                  <a:srgbClr val="0070C0"/>
                </a:solidFill>
              </a:rPr>
              <a:t>Incorporant</a:t>
            </a:r>
            <a:r>
              <a:rPr lang="en-US" sz="2400" dirty="0" smtClean="0">
                <a:solidFill>
                  <a:srgbClr val="0070C0"/>
                </a:solidFill>
              </a:rPr>
              <a:t> Role</a:t>
            </a:r>
          </a:p>
          <a:p>
            <a:pPr marL="800100" lvl="1" indent="-342900">
              <a:buFontTx/>
              <a:buChar char="-"/>
            </a:pPr>
            <a:endParaRPr lang="en-US" sz="1000" dirty="0" smtClean="0"/>
          </a:p>
          <a:p>
            <a:pPr marL="571500" indent="-571500"/>
            <a:r>
              <a:rPr lang="en-US" sz="3200" dirty="0" smtClean="0"/>
              <a:t>III.  Material Processing</a:t>
            </a:r>
          </a:p>
          <a:p>
            <a:pPr marL="571500" indent="-571500">
              <a:buAutoNum type="romanUcPeriod" startAt="4"/>
            </a:pPr>
            <a:endParaRPr lang="en-US" sz="1000" dirty="0" smtClean="0"/>
          </a:p>
          <a:p>
            <a:pPr marL="571500" indent="-571500">
              <a:buAutoNum type="romanUcPeriod" startAt="4"/>
            </a:pPr>
            <a:r>
              <a:rPr lang="en-US" sz="3200" dirty="0" smtClean="0"/>
              <a:t>Specimen Role</a:t>
            </a:r>
          </a:p>
          <a:p>
            <a:pPr marL="800100" lvl="1" indent="-342900">
              <a:buFontTx/>
              <a:buChar char="-"/>
            </a:pPr>
            <a:endParaRPr lang="en-US" sz="1000" dirty="0" smtClean="0"/>
          </a:p>
          <a:p>
            <a:pPr marL="342900" indent="-342900"/>
            <a:r>
              <a:rPr lang="en-US" sz="3200" dirty="0" smtClean="0"/>
              <a:t>V.   Label Role</a:t>
            </a:r>
            <a:endParaRPr lang="en-US" sz="3200" dirty="0"/>
          </a:p>
          <a:p>
            <a:pPr marL="342900" indent="-342900">
              <a:buAutoNum type="arabicPeriod"/>
            </a:pPr>
            <a:endParaRPr lang="en-US" sz="3200" dirty="0" smtClean="0"/>
          </a:p>
          <a:p>
            <a:pPr marL="342900" indent="-342900"/>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200" y="-76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II. THE NATURE OF REAGENTS</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Rectangle 2"/>
          <p:cNvSpPr/>
          <p:nvPr/>
        </p:nvSpPr>
        <p:spPr>
          <a:xfrm>
            <a:off x="609600" y="838200"/>
            <a:ext cx="8077200" cy="5878532"/>
          </a:xfrm>
          <a:prstGeom prst="rect">
            <a:avLst/>
          </a:prstGeom>
        </p:spPr>
        <p:txBody>
          <a:bodyPr wrap="square">
            <a:spAutoFit/>
          </a:bodyPr>
          <a:lstStyle/>
          <a:p>
            <a:pPr marL="231775" indent="-231775">
              <a:buFont typeface="Courier New" pitchFamily="49" charset="0"/>
              <a:buChar char="o"/>
            </a:pPr>
            <a:r>
              <a:rPr lang="en-US" sz="2200" b="1" dirty="0" smtClean="0"/>
              <a:t>Serving as a reagent is a 'role' played by a range of material entities in the context of biomedical experimentation </a:t>
            </a:r>
          </a:p>
          <a:p>
            <a:pPr marL="231775" lvl="1" indent="-231775">
              <a:buFont typeface="Courier New" pitchFamily="49" charset="0"/>
              <a:buChar char="o"/>
            </a:pPr>
            <a:endParaRPr lang="en-US" sz="1000" dirty="0" smtClean="0"/>
          </a:p>
          <a:p>
            <a:pPr marL="231775" lvl="1" indent="-231775">
              <a:buFont typeface="Courier New" pitchFamily="49" charset="0"/>
              <a:buChar char="o"/>
            </a:pPr>
            <a:endParaRPr lang="en-US" sz="1000" dirty="0" smtClean="0"/>
          </a:p>
          <a:p>
            <a:pPr marL="231775" indent="-231775">
              <a:buFont typeface="Courier New" pitchFamily="49" charset="0"/>
              <a:buChar char="o"/>
            </a:pPr>
            <a:r>
              <a:rPr lang="en-US" sz="2200" b="1" dirty="0" smtClean="0"/>
              <a:t>Definitions of a reagent role vary between domains and individuals, and can lack precision for distinguishing them from other experimental inputs (specimens, </a:t>
            </a:r>
            <a:r>
              <a:rPr lang="en-US" sz="2200" b="1" dirty="0" err="1" smtClean="0"/>
              <a:t>evaluants</a:t>
            </a:r>
            <a:r>
              <a:rPr lang="en-US" sz="2200" b="1" dirty="0" smtClean="0"/>
              <a:t>, instruments)</a:t>
            </a:r>
          </a:p>
          <a:p>
            <a:pPr marL="231775" indent="-231775">
              <a:buFont typeface="Courier New" pitchFamily="49" charset="0"/>
              <a:buChar char="o"/>
            </a:pPr>
            <a:endParaRPr lang="en-US" sz="400" b="1" dirty="0" smtClean="0"/>
          </a:p>
          <a:p>
            <a:pPr marL="627063" lvl="1" indent="-169863">
              <a:buFont typeface="Arial" pitchFamily="34" charset="0"/>
              <a:buChar char="•"/>
            </a:pPr>
            <a:r>
              <a:rPr lang="en-US" b="1" dirty="0" err="1" smtClean="0"/>
              <a:t>ChEBI</a:t>
            </a:r>
            <a:r>
              <a:rPr lang="en-US" b="1" dirty="0" smtClean="0"/>
              <a:t> :</a:t>
            </a:r>
            <a:r>
              <a:rPr lang="en-US" dirty="0" smtClean="0"/>
              <a:t> a role inhering in a substance </a:t>
            </a:r>
            <a:r>
              <a:rPr lang="en-US" i="1" dirty="0" smtClean="0"/>
              <a:t>used in </a:t>
            </a:r>
            <a:r>
              <a:rPr lang="en-US" dirty="0" smtClean="0"/>
              <a:t>a chemical reaction to detect, measure, examine, or produce other substances </a:t>
            </a:r>
          </a:p>
          <a:p>
            <a:pPr marL="627063" lvl="1" indent="-169863">
              <a:buFont typeface="Arial" pitchFamily="34" charset="0"/>
              <a:buChar char="•"/>
            </a:pPr>
            <a:endParaRPr lang="en-US" sz="400" dirty="0" smtClean="0"/>
          </a:p>
          <a:p>
            <a:pPr marL="627063" lvl="1" indent="-169863">
              <a:buFont typeface="Arial" pitchFamily="34" charset="0"/>
              <a:buChar char="•"/>
            </a:pPr>
            <a:r>
              <a:rPr lang="en-US" dirty="0" smtClean="0"/>
              <a:t> </a:t>
            </a:r>
            <a:r>
              <a:rPr lang="en-US" b="1" dirty="0" smtClean="0"/>
              <a:t>OBI :</a:t>
            </a:r>
            <a:r>
              <a:rPr lang="en-US" dirty="0" smtClean="0"/>
              <a:t> a role inhering in a molecular entity </a:t>
            </a:r>
            <a:r>
              <a:rPr lang="en-US" i="1" dirty="0" smtClean="0"/>
              <a:t>used to produce </a:t>
            </a:r>
            <a:r>
              <a:rPr lang="en-US" dirty="0" smtClean="0"/>
              <a:t>a chemical reaction to detect, measure, or produce other substances</a:t>
            </a:r>
          </a:p>
          <a:p>
            <a:pPr lvl="1">
              <a:buFontTx/>
              <a:buChar char="-"/>
            </a:pPr>
            <a:endParaRPr lang="en-US" sz="1000" dirty="0" smtClean="0"/>
          </a:p>
          <a:p>
            <a:pPr lvl="1">
              <a:buFontTx/>
              <a:buChar char="-"/>
            </a:pPr>
            <a:endParaRPr lang="en-US" sz="1000" dirty="0" smtClean="0"/>
          </a:p>
          <a:p>
            <a:pPr marL="231775" indent="-231775">
              <a:buFont typeface="Courier New" pitchFamily="49" charset="0"/>
              <a:buChar char="o"/>
            </a:pPr>
            <a:r>
              <a:rPr lang="en-US" sz="2200" b="1" dirty="0" err="1" smtClean="0"/>
              <a:t>ReO</a:t>
            </a:r>
            <a:r>
              <a:rPr lang="en-US" sz="2200" b="1" dirty="0" smtClean="0"/>
              <a:t> ‘reagent role’: </a:t>
            </a:r>
            <a:r>
              <a:rPr lang="en-US" sz="2200" dirty="0" smtClean="0"/>
              <a:t>a role inhering in a material entity intended to participate in (or have parts that participate in) a chemical reaction as part of some scientific technique, to facilitate the generation of data about some other material entity or process, or to facilitate the production of some output material that does not derive from the bearer of the reagent role.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900332" y="152400"/>
            <a:ext cx="109728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GAINING AND REALIZING A ROLE</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Rectangle 2"/>
          <p:cNvSpPr/>
          <p:nvPr/>
        </p:nvSpPr>
        <p:spPr>
          <a:xfrm>
            <a:off x="609600" y="838200"/>
            <a:ext cx="8229600" cy="5878532"/>
          </a:xfrm>
          <a:prstGeom prst="rect">
            <a:avLst/>
          </a:prstGeom>
        </p:spPr>
        <p:txBody>
          <a:bodyPr wrap="square">
            <a:spAutoFit/>
          </a:bodyPr>
          <a:lstStyle/>
          <a:p>
            <a:pPr marL="287338" lvl="1" indent="-287338">
              <a:buFont typeface="Courier New" pitchFamily="49" charset="0"/>
              <a:buChar char="o"/>
            </a:pPr>
            <a:r>
              <a:rPr lang="en-US" sz="2400" dirty="0" smtClean="0"/>
              <a:t>Roles are unique in that an entity bearing a role is not essential to its identity or determined solely by its inherent structural composition.  </a:t>
            </a:r>
          </a:p>
          <a:p>
            <a:pPr marL="287338" lvl="1" indent="-287338">
              <a:buFont typeface="Courier New" pitchFamily="49" charset="0"/>
              <a:buChar char="o"/>
            </a:pPr>
            <a:endParaRPr lang="en-US" sz="1600" dirty="0" smtClean="0"/>
          </a:p>
          <a:p>
            <a:pPr marL="287338" lvl="1" indent="-287338">
              <a:buFont typeface="Courier New" pitchFamily="49" charset="0"/>
              <a:buChar char="o"/>
            </a:pPr>
            <a:r>
              <a:rPr lang="en-US" sz="2400" dirty="0" smtClean="0"/>
              <a:t>Rather, bearing a role is dependent on a role is dependent on CONTEXT (natural, social, institutional)</a:t>
            </a:r>
          </a:p>
          <a:p>
            <a:pPr marL="287338" indent="-287338">
              <a:buFont typeface="Courier New" pitchFamily="49" charset="0"/>
              <a:buChar char="o"/>
            </a:pPr>
            <a:endParaRPr lang="en-US" sz="1600" dirty="0" smtClean="0"/>
          </a:p>
          <a:p>
            <a:pPr marL="287338" indent="-287338">
              <a:buFont typeface="Courier New" pitchFamily="49" charset="0"/>
              <a:buChar char="o"/>
            </a:pPr>
            <a:r>
              <a:rPr lang="en-US" sz="2400" dirty="0" smtClean="0"/>
              <a:t>This means that many ‘research materials’ can undergo two types of role-related processes:</a:t>
            </a:r>
          </a:p>
          <a:p>
            <a:pPr marL="744538" lvl="1" indent="-287338">
              <a:buFont typeface="Arial" pitchFamily="34" charset="0"/>
              <a:buChar char="•"/>
            </a:pPr>
            <a:r>
              <a:rPr lang="en-US" sz="2200" dirty="0" smtClean="0"/>
              <a:t>a process through which a role is </a:t>
            </a:r>
            <a:r>
              <a:rPr lang="en-US" sz="2200" b="1" dirty="0" smtClean="0"/>
              <a:t>GAINED</a:t>
            </a:r>
            <a:r>
              <a:rPr lang="en-US" sz="2200" dirty="0" smtClean="0"/>
              <a:t> (will involve being the subject of the intent of some agent)</a:t>
            </a:r>
          </a:p>
          <a:p>
            <a:pPr marL="744538" lvl="1" indent="-287338">
              <a:buFont typeface="Arial" pitchFamily="34" charset="0"/>
              <a:buChar char="•"/>
            </a:pPr>
            <a:r>
              <a:rPr lang="en-US" sz="2200" dirty="0" smtClean="0"/>
              <a:t>a process through which a role is </a:t>
            </a:r>
            <a:r>
              <a:rPr lang="en-US" sz="2200" b="1" dirty="0" smtClean="0"/>
              <a:t>REALIZED</a:t>
            </a:r>
            <a:r>
              <a:rPr lang="en-US" sz="2200" dirty="0" smtClean="0"/>
              <a:t> (will involves participation in the process specified by an agent’s intent)</a:t>
            </a:r>
          </a:p>
          <a:p>
            <a:pPr marL="287338" indent="-287338">
              <a:buFont typeface="Courier New" pitchFamily="49" charset="0"/>
              <a:buChar char="o"/>
            </a:pPr>
            <a:endParaRPr lang="en-US" sz="1600" dirty="0" smtClean="0"/>
          </a:p>
          <a:p>
            <a:pPr marL="287338" indent="-287338">
              <a:buFont typeface="Courier New" pitchFamily="49" charset="0"/>
              <a:buChar char="o"/>
            </a:pPr>
            <a:r>
              <a:rPr lang="en-US" sz="2400" dirty="0" smtClean="0"/>
              <a:t> </a:t>
            </a:r>
            <a:r>
              <a:rPr lang="en-US" sz="2400" b="1" u="sng" dirty="0" smtClean="0"/>
              <a:t>Example</a:t>
            </a:r>
            <a:r>
              <a:rPr lang="en-US" sz="2400" dirty="0" smtClean="0"/>
              <a:t>: gaining a </a:t>
            </a:r>
            <a:r>
              <a:rPr lang="en-US" sz="2400" b="1" dirty="0" smtClean="0"/>
              <a:t>reagent role </a:t>
            </a:r>
            <a:r>
              <a:rPr lang="en-US" sz="2400" dirty="0" smtClean="0"/>
              <a:t>or </a:t>
            </a:r>
            <a:r>
              <a:rPr lang="en-US" sz="2400" b="1" dirty="0" err="1" smtClean="0"/>
              <a:t>evaluant</a:t>
            </a:r>
            <a:r>
              <a:rPr lang="en-US" sz="2400" b="1" dirty="0" smtClean="0"/>
              <a:t> rol</a:t>
            </a:r>
            <a:r>
              <a:rPr lang="en-US" sz="2400" dirty="0" smtClean="0"/>
              <a:t>e depends on an agent’s intent to use them in some specified way in their research, and realized through participation in this process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10-9-11 ReO reagent role v2.jpg"/>
          <p:cNvPicPr>
            <a:picLocks noChangeAspect="1"/>
          </p:cNvPicPr>
          <p:nvPr/>
        </p:nvPicPr>
        <p:blipFill>
          <a:blip r:embed="rId3" cstate="print"/>
          <a:srcRect r="60000"/>
          <a:stretch>
            <a:fillRect/>
          </a:stretch>
        </p:blipFill>
        <p:spPr>
          <a:xfrm>
            <a:off x="4677607" y="838200"/>
            <a:ext cx="4237793" cy="5764049"/>
          </a:xfrm>
          <a:prstGeom prst="rect">
            <a:avLst/>
          </a:prstGeom>
        </p:spPr>
      </p:pic>
      <p:sp>
        <p:nvSpPr>
          <p:cNvPr id="4" name="Rectangle 3"/>
          <p:cNvSpPr/>
          <p:nvPr/>
        </p:nvSpPr>
        <p:spPr>
          <a:xfrm>
            <a:off x="228600" y="1447800"/>
            <a:ext cx="4495800" cy="3262432"/>
          </a:xfrm>
          <a:prstGeom prst="rect">
            <a:avLst/>
          </a:prstGeom>
          <a:ln w="28575">
            <a:noFill/>
          </a:ln>
        </p:spPr>
        <p:txBody>
          <a:bodyPr wrap="square">
            <a:spAutoFit/>
          </a:bodyPr>
          <a:lstStyle/>
          <a:p>
            <a:pPr marL="231775" indent="-231775">
              <a:buFont typeface="Courier New" pitchFamily="49" charset="0"/>
              <a:buChar char="o"/>
            </a:pPr>
            <a:r>
              <a:rPr lang="en-US" dirty="0" smtClean="0"/>
              <a:t>A reagent role is  </a:t>
            </a:r>
            <a:r>
              <a:rPr lang="en-US" b="1" dirty="0" smtClean="0"/>
              <a:t>GAINED</a:t>
            </a:r>
            <a:r>
              <a:rPr lang="en-US" dirty="0" smtClean="0"/>
              <a:t>  through the creation of a reagent through some material processing technique with a </a:t>
            </a:r>
            <a:r>
              <a:rPr lang="en-US" b="1" i="1" dirty="0" smtClean="0"/>
              <a:t>reagent creation objective </a:t>
            </a:r>
          </a:p>
          <a:p>
            <a:endParaRPr lang="en-US" sz="600" b="1" u="sng" dirty="0" smtClean="0"/>
          </a:p>
          <a:p>
            <a:pPr marL="395288" indent="-163513">
              <a:buFont typeface="Arial" pitchFamily="34" charset="0"/>
              <a:buChar char="•"/>
            </a:pPr>
            <a:r>
              <a:rPr lang="en-US" sz="1600" dirty="0" smtClean="0"/>
              <a:t>the objective to create a material entity that is intended to participate in some assay where it facilitates the examination of some other material or process, or in some material processing technique where it facilitates the production of some specified output material that does not derive from the reagent itself.</a:t>
            </a:r>
          </a:p>
          <a:p>
            <a:pPr marL="287338" indent="-174625"/>
            <a:endParaRPr lang="en-US" sz="1600" dirty="0" smtClean="0"/>
          </a:p>
        </p:txBody>
      </p:sp>
      <p:sp>
        <p:nvSpPr>
          <p:cNvPr id="9" name="Title 5"/>
          <p:cNvSpPr txBox="1">
            <a:spLocks/>
          </p:cNvSpPr>
          <p:nvPr/>
        </p:nvSpPr>
        <p:spPr>
          <a:xfrm>
            <a:off x="-900332" y="152400"/>
            <a:ext cx="109728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GAINING AND REALIZING A REAGENT ROLE</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3" name="Rounded Rectangle 12"/>
          <p:cNvSpPr/>
          <p:nvPr/>
        </p:nvSpPr>
        <p:spPr>
          <a:xfrm>
            <a:off x="5486399" y="2141560"/>
            <a:ext cx="736979" cy="457200"/>
          </a:xfrm>
          <a:prstGeom prst="roundRect">
            <a:avLst/>
          </a:prstGeom>
          <a:noFill/>
          <a:ln w="38100">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139611" y="1524866"/>
            <a:ext cx="838200" cy="224051"/>
          </a:xfrm>
          <a:prstGeom prst="roundRect">
            <a:avLst/>
          </a:prstGeom>
          <a:noFill/>
          <a:ln w="28575">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0-9-11 ReO reagent role v2.jpg"/>
          <p:cNvPicPr>
            <a:picLocks noChangeAspect="1"/>
          </p:cNvPicPr>
          <p:nvPr/>
        </p:nvPicPr>
        <p:blipFill>
          <a:blip r:embed="rId3" cstate="print"/>
          <a:srcRect r="60000"/>
          <a:stretch>
            <a:fillRect/>
          </a:stretch>
        </p:blipFill>
        <p:spPr>
          <a:xfrm>
            <a:off x="4677607" y="838200"/>
            <a:ext cx="4237793" cy="5764049"/>
          </a:xfrm>
          <a:prstGeom prst="rect">
            <a:avLst/>
          </a:prstGeom>
        </p:spPr>
      </p:pic>
      <p:sp>
        <p:nvSpPr>
          <p:cNvPr id="4" name="Rectangle 3"/>
          <p:cNvSpPr/>
          <p:nvPr/>
        </p:nvSpPr>
        <p:spPr>
          <a:xfrm>
            <a:off x="199572" y="1447800"/>
            <a:ext cx="4495800" cy="3816429"/>
          </a:xfrm>
          <a:prstGeom prst="rect">
            <a:avLst/>
          </a:prstGeom>
          <a:ln w="28575">
            <a:noFill/>
          </a:ln>
        </p:spPr>
        <p:txBody>
          <a:bodyPr wrap="square">
            <a:spAutoFit/>
          </a:bodyPr>
          <a:lstStyle/>
          <a:p>
            <a:pPr marL="231775" indent="-231775">
              <a:buFont typeface="Courier New" pitchFamily="49" charset="0"/>
              <a:buChar char="o"/>
            </a:pPr>
            <a:r>
              <a:rPr lang="en-US" dirty="0" smtClean="0"/>
              <a:t>A reagent role is  </a:t>
            </a:r>
            <a:r>
              <a:rPr lang="en-US" b="1" dirty="0" smtClean="0"/>
              <a:t>REALIZED</a:t>
            </a:r>
            <a:r>
              <a:rPr lang="en-US" dirty="0" smtClean="0"/>
              <a:t>  by a bearer's participating in or having parts participate in some </a:t>
            </a:r>
            <a:r>
              <a:rPr lang="en-US" b="1" dirty="0" smtClean="0"/>
              <a:t>chemical reaction </a:t>
            </a:r>
            <a:r>
              <a:rPr lang="en-US" dirty="0" smtClean="0"/>
              <a:t>during: </a:t>
            </a:r>
          </a:p>
          <a:p>
            <a:pPr marL="231775" indent="-231775">
              <a:buFont typeface="Courier New" pitchFamily="49" charset="0"/>
              <a:buChar char="o"/>
            </a:pPr>
            <a:endParaRPr lang="en-US" sz="600" dirty="0" smtClean="0"/>
          </a:p>
          <a:p>
            <a:pPr marL="628650" indent="-287338">
              <a:buAutoNum type="arabicParenBoth"/>
            </a:pPr>
            <a:r>
              <a:rPr lang="en-US" dirty="0" smtClean="0"/>
              <a:t>an ‘</a:t>
            </a:r>
            <a:r>
              <a:rPr lang="en-US" b="1" dirty="0" smtClean="0">
                <a:solidFill>
                  <a:srgbClr val="00DA00"/>
                </a:solidFill>
              </a:rPr>
              <a:t>assay</a:t>
            </a:r>
            <a:r>
              <a:rPr lang="en-US" dirty="0" smtClean="0"/>
              <a:t> ‘ in which it facilitates generation of data about some other (</a:t>
            </a:r>
            <a:r>
              <a:rPr lang="en-US" dirty="0" err="1" smtClean="0"/>
              <a:t>ie</a:t>
            </a:r>
            <a:r>
              <a:rPr lang="en-US" dirty="0" smtClean="0"/>
              <a:t> data is not generated about the bearer of the reagent role)</a:t>
            </a:r>
          </a:p>
          <a:p>
            <a:pPr marL="628650" indent="-287338">
              <a:buAutoNum type="arabicParenBoth"/>
            </a:pPr>
            <a:endParaRPr lang="en-US" sz="400" dirty="0" smtClean="0"/>
          </a:p>
          <a:p>
            <a:pPr marL="628650" indent="-287338">
              <a:buAutoNum type="arabicParenBoth"/>
            </a:pPr>
            <a:r>
              <a:rPr lang="en-US" dirty="0" smtClean="0"/>
              <a:t>a ‘</a:t>
            </a:r>
            <a:r>
              <a:rPr lang="en-US" b="1" dirty="0" smtClean="0">
                <a:solidFill>
                  <a:srgbClr val="0D35B3"/>
                </a:solidFill>
              </a:rPr>
              <a:t>material processing technique</a:t>
            </a:r>
            <a:r>
              <a:rPr lang="en-US" dirty="0" smtClean="0"/>
              <a:t>’ in which the bearer does not contribute significant material to the specified output material (</a:t>
            </a:r>
            <a:r>
              <a:rPr lang="en-US" dirty="0" err="1" smtClean="0"/>
              <a:t>ie</a:t>
            </a:r>
            <a:r>
              <a:rPr lang="en-US" dirty="0" smtClean="0"/>
              <a:t> the output is not derived from the bearer)</a:t>
            </a:r>
          </a:p>
          <a:p>
            <a:pPr marL="287338" indent="-174625"/>
            <a:endParaRPr lang="en-US" sz="1600" dirty="0" smtClean="0"/>
          </a:p>
        </p:txBody>
      </p:sp>
      <p:sp>
        <p:nvSpPr>
          <p:cNvPr id="13" name="Rounded Rectangle 12"/>
          <p:cNvSpPr/>
          <p:nvPr/>
        </p:nvSpPr>
        <p:spPr>
          <a:xfrm>
            <a:off x="5396552" y="3159456"/>
            <a:ext cx="990600" cy="228600"/>
          </a:xfrm>
          <a:prstGeom prst="roundRect">
            <a:avLst/>
          </a:prstGeom>
          <a:noFill/>
          <a:ln w="38100">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098343" y="1510352"/>
            <a:ext cx="986051" cy="237699"/>
          </a:xfrm>
          <a:prstGeom prst="roundRect">
            <a:avLst/>
          </a:prstGeom>
          <a:noFill/>
          <a:ln w="28575">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5"/>
          <p:cNvSpPr txBox="1">
            <a:spLocks/>
          </p:cNvSpPr>
          <p:nvPr/>
        </p:nvSpPr>
        <p:spPr>
          <a:xfrm>
            <a:off x="-900332" y="152400"/>
            <a:ext cx="109728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GAINING AND REALIZING A REAGENT ROLE</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219200"/>
            <a:ext cx="8382000" cy="3354765"/>
          </a:xfrm>
          <a:prstGeom prst="rect">
            <a:avLst/>
          </a:prstGeom>
        </p:spPr>
        <p:txBody>
          <a:bodyPr wrap="square">
            <a:spAutoFit/>
          </a:bodyPr>
          <a:lstStyle/>
          <a:p>
            <a:pPr marL="287338" indent="-287338">
              <a:buFont typeface="Courier New" pitchFamily="49" charset="0"/>
              <a:buChar char="o"/>
            </a:pPr>
            <a:r>
              <a:rPr lang="en-US" sz="2200" dirty="0" smtClean="0"/>
              <a:t>The case of ‘natural products’ (</a:t>
            </a:r>
            <a:r>
              <a:rPr lang="en-US" sz="2200" dirty="0" err="1" smtClean="0"/>
              <a:t>ie</a:t>
            </a:r>
            <a:r>
              <a:rPr lang="en-US" sz="2200" dirty="0" smtClean="0"/>
              <a:t> non-manufactured/synthesized materials) that are collected and processed for use in some application raises a particular modeling challenge in regard to assigning a reagent role</a:t>
            </a:r>
          </a:p>
          <a:p>
            <a:pPr marL="744538" lvl="1" indent="-287338">
              <a:buFont typeface="Arial" pitchFamily="34" charset="0"/>
              <a:buChar char="•"/>
            </a:pPr>
            <a:r>
              <a:rPr lang="en-US" sz="2000" dirty="0" smtClean="0"/>
              <a:t>proteins such as bovine serum albumin that are harvested from cows</a:t>
            </a:r>
          </a:p>
          <a:p>
            <a:pPr marL="744538" lvl="1" indent="-287338">
              <a:buFont typeface="Arial" pitchFamily="34" charset="0"/>
              <a:buChar char="•"/>
            </a:pPr>
            <a:r>
              <a:rPr lang="en-US" sz="2000" dirty="0" smtClean="0"/>
              <a:t>chemicals such as </a:t>
            </a:r>
            <a:r>
              <a:rPr lang="en-US" sz="2000" dirty="0" err="1" smtClean="0"/>
              <a:t>tunicamycin</a:t>
            </a:r>
            <a:r>
              <a:rPr lang="en-US" sz="2000" dirty="0" smtClean="0"/>
              <a:t> that are extracted from tunicate worms</a:t>
            </a:r>
          </a:p>
          <a:p>
            <a:pPr marL="287338" indent="-287338">
              <a:buFont typeface="Courier New" pitchFamily="49" charset="0"/>
              <a:buChar char="o"/>
            </a:pPr>
            <a:r>
              <a:rPr lang="en-US" sz="2200" dirty="0" smtClean="0"/>
              <a:t>When can a reagent role be said to inhere in BSA? </a:t>
            </a:r>
          </a:p>
          <a:p>
            <a:pPr marL="744538" lvl="1" indent="-287338">
              <a:buFont typeface="Arial" pitchFamily="34" charset="0"/>
              <a:buChar char="•"/>
            </a:pPr>
            <a:r>
              <a:rPr lang="en-US" sz="2000" dirty="0" smtClean="0"/>
              <a:t>in a grazing cow, or only after its collection/processing for use in some human application?</a:t>
            </a:r>
          </a:p>
          <a:p>
            <a:pPr marL="287338" indent="-287338">
              <a:buFont typeface="Courier New" pitchFamily="49" charset="0"/>
              <a:buChar char="o"/>
            </a:pPr>
            <a:r>
              <a:rPr lang="en-US" sz="2200" dirty="0" smtClean="0"/>
              <a:t>What are the implications for how we model such reagents?</a:t>
            </a:r>
          </a:p>
        </p:txBody>
      </p:sp>
      <p:sp>
        <p:nvSpPr>
          <p:cNvPr id="3" name="Title 5"/>
          <p:cNvSpPr txBox="1">
            <a:spLocks/>
          </p:cNvSpPr>
          <p:nvPr/>
        </p:nvSpPr>
        <p:spPr>
          <a:xfrm>
            <a:off x="-900332" y="152400"/>
            <a:ext cx="109728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GAINING AND REALIZING A REAGENT ROLE</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4" name="Title 5"/>
          <p:cNvSpPr txBox="1">
            <a:spLocks/>
          </p:cNvSpPr>
          <p:nvPr/>
        </p:nvSpPr>
        <p:spPr>
          <a:xfrm>
            <a:off x="1047750" y="685800"/>
            <a:ext cx="7072532"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Considerations for ‘</a:t>
            </a:r>
            <a:r>
              <a:rPr kumimoji="0" lang="en-US" sz="2800" b="1" i="0" u="none" strike="noStrike" kern="1200" cap="none" spc="0" normalizeH="0" baseline="0" noProof="0" dirty="0" err="1" smtClean="0">
                <a:ln>
                  <a:noFill/>
                </a:ln>
                <a:solidFill>
                  <a:schemeClr val="tx1"/>
                </a:solidFill>
                <a:effectLst/>
                <a:uLnTx/>
                <a:uFillTx/>
                <a:latin typeface="+mj-lt"/>
                <a:ea typeface="+mj-ea"/>
                <a:cs typeface="+mj-cs"/>
              </a:rPr>
              <a:t>Natura</a:t>
            </a:r>
            <a:r>
              <a:rPr lang="en-US" sz="2800" b="1" dirty="0" smtClean="0">
                <a:latin typeface="+mj-lt"/>
                <a:ea typeface="+mj-ea"/>
                <a:cs typeface="+mj-cs"/>
              </a:rPr>
              <a:t>l Products’</a:t>
            </a:r>
            <a:endParaRPr kumimoji="0" lang="en-US" sz="28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3" cstate="print"/>
          <a:srcRect l="14861" t="58222" r="68889" b="34667"/>
          <a:stretch>
            <a:fillRect/>
          </a:stretch>
        </p:blipFill>
        <p:spPr bwMode="auto">
          <a:xfrm>
            <a:off x="114998" y="5105400"/>
            <a:ext cx="2786065" cy="762000"/>
          </a:xfrm>
          <a:prstGeom prst="rect">
            <a:avLst/>
          </a:prstGeom>
          <a:noFill/>
          <a:ln w="9525">
            <a:solidFill>
              <a:schemeClr val="tx1"/>
            </a:solidFill>
            <a:miter lim="800000"/>
            <a:headEnd/>
            <a:tailEnd/>
          </a:ln>
        </p:spPr>
      </p:pic>
      <p:pic>
        <p:nvPicPr>
          <p:cNvPr id="1027" name="Picture 3"/>
          <p:cNvPicPr>
            <a:picLocks noChangeAspect="1" noChangeArrowheads="1"/>
          </p:cNvPicPr>
          <p:nvPr/>
        </p:nvPicPr>
        <p:blipFill>
          <a:blip r:embed="rId4" cstate="print"/>
          <a:srcRect l="39722" t="67778" r="36667" b="19333"/>
          <a:stretch>
            <a:fillRect/>
          </a:stretch>
        </p:blipFill>
        <p:spPr bwMode="auto">
          <a:xfrm>
            <a:off x="3103469" y="4572000"/>
            <a:ext cx="2937245" cy="1002119"/>
          </a:xfrm>
          <a:prstGeom prst="rect">
            <a:avLst/>
          </a:prstGeom>
          <a:noFill/>
          <a:ln w="9525">
            <a:solidFill>
              <a:schemeClr val="tx1"/>
            </a:solidFill>
            <a:miter lim="800000"/>
            <a:headEnd/>
            <a:tailEnd/>
          </a:ln>
        </p:spPr>
      </p:pic>
      <p:pic>
        <p:nvPicPr>
          <p:cNvPr id="1028" name="Picture 4"/>
          <p:cNvPicPr>
            <a:picLocks noChangeAspect="1" noChangeArrowheads="1"/>
          </p:cNvPicPr>
          <p:nvPr/>
        </p:nvPicPr>
        <p:blipFill>
          <a:blip r:embed="rId5" cstate="print"/>
          <a:srcRect l="39444" t="67778" r="36667" b="19778"/>
          <a:stretch>
            <a:fillRect/>
          </a:stretch>
        </p:blipFill>
        <p:spPr bwMode="auto">
          <a:xfrm>
            <a:off x="3065369" y="5757529"/>
            <a:ext cx="2971800" cy="967563"/>
          </a:xfrm>
          <a:prstGeom prst="rect">
            <a:avLst/>
          </a:prstGeom>
          <a:noFill/>
          <a:ln w="9525">
            <a:solidFill>
              <a:schemeClr val="tx1"/>
            </a:solidFill>
            <a:miter lim="800000"/>
            <a:headEnd/>
            <a:tailEnd/>
          </a:ln>
        </p:spPr>
      </p:pic>
      <p:cxnSp>
        <p:nvCxnSpPr>
          <p:cNvPr id="10" name="Straight Arrow Connector 9"/>
          <p:cNvCxnSpPr/>
          <p:nvPr/>
        </p:nvCxnSpPr>
        <p:spPr>
          <a:xfrm flipV="1">
            <a:off x="2074769" y="5181600"/>
            <a:ext cx="990600"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36769" y="5791200"/>
            <a:ext cx="2286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6" cstate="print"/>
          <a:srcRect l="10556" t="68445" r="72777" b="25889"/>
          <a:stretch>
            <a:fillRect/>
          </a:stretch>
        </p:blipFill>
        <p:spPr bwMode="auto">
          <a:xfrm>
            <a:off x="6189569" y="5410200"/>
            <a:ext cx="2868706" cy="609600"/>
          </a:xfrm>
          <a:prstGeom prst="rect">
            <a:avLst/>
          </a:prstGeom>
          <a:noFill/>
          <a:ln w="9525">
            <a:solidFill>
              <a:schemeClr val="tx1"/>
            </a:solidFill>
            <a:miter lim="800000"/>
            <a:headEnd/>
            <a:tailEnd/>
          </a:ln>
        </p:spPr>
      </p:pic>
      <p:sp>
        <p:nvSpPr>
          <p:cNvPr id="14" name="TextBox 13"/>
          <p:cNvSpPr txBox="1"/>
          <p:nvPr/>
        </p:nvSpPr>
        <p:spPr>
          <a:xfrm>
            <a:off x="533400" y="4676775"/>
            <a:ext cx="1983941" cy="369332"/>
          </a:xfrm>
          <a:prstGeom prst="rect">
            <a:avLst/>
          </a:prstGeom>
          <a:noFill/>
        </p:spPr>
        <p:txBody>
          <a:bodyPr wrap="none" rtlCol="0">
            <a:spAutoFit/>
          </a:bodyPr>
          <a:lstStyle/>
          <a:p>
            <a:r>
              <a:rPr lang="en-US" b="1" u="sng" dirty="0" smtClean="0"/>
              <a:t>Asserted Hierarchy</a:t>
            </a:r>
            <a:endParaRPr lang="en-US" b="1" u="sng" dirty="0"/>
          </a:p>
        </p:txBody>
      </p:sp>
      <p:sp>
        <p:nvSpPr>
          <p:cNvPr id="15" name="TextBox 14"/>
          <p:cNvSpPr txBox="1"/>
          <p:nvPr/>
        </p:nvSpPr>
        <p:spPr>
          <a:xfrm>
            <a:off x="6586688" y="4972050"/>
            <a:ext cx="1916422" cy="369332"/>
          </a:xfrm>
          <a:prstGeom prst="rect">
            <a:avLst/>
          </a:prstGeom>
          <a:noFill/>
        </p:spPr>
        <p:txBody>
          <a:bodyPr wrap="none" rtlCol="0">
            <a:spAutoFit/>
          </a:bodyPr>
          <a:lstStyle/>
          <a:p>
            <a:r>
              <a:rPr lang="en-US" b="1" u="sng" dirty="0" smtClean="0"/>
              <a:t>Inferred Hierarchy</a:t>
            </a:r>
            <a:endParaRPr lang="en-US" b="1" u="sng"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276600"/>
            <a:ext cx="8839200" cy="3293209"/>
          </a:xfrm>
          <a:prstGeom prst="rect">
            <a:avLst/>
          </a:prstGeom>
        </p:spPr>
        <p:txBody>
          <a:bodyPr wrap="square">
            <a:spAutoFit/>
          </a:bodyPr>
          <a:lstStyle/>
          <a:p>
            <a:pPr marL="231775" indent="-231775">
              <a:buFont typeface="Courier New" pitchFamily="49" charset="0"/>
              <a:buChar char="o"/>
            </a:pPr>
            <a:r>
              <a:rPr lang="en-US" dirty="0" smtClean="0"/>
              <a:t>Does this imply that all BSA in the world bears a reagent role (</a:t>
            </a:r>
            <a:r>
              <a:rPr lang="en-US" dirty="0" err="1" smtClean="0"/>
              <a:t>eg</a:t>
            </a:r>
            <a:r>
              <a:rPr lang="en-US" dirty="0" smtClean="0"/>
              <a:t> that in the grazing cow)?</a:t>
            </a:r>
          </a:p>
          <a:p>
            <a:pPr marL="231775" indent="-231775">
              <a:buFont typeface="Courier New" pitchFamily="49" charset="0"/>
              <a:buChar char="o"/>
            </a:pPr>
            <a:endParaRPr lang="en-US" sz="1000" dirty="0" smtClean="0"/>
          </a:p>
          <a:p>
            <a:pPr marL="231775" indent="-231775">
              <a:buFont typeface="Courier New" pitchFamily="49" charset="0"/>
              <a:buChar char="o"/>
            </a:pPr>
            <a:r>
              <a:rPr lang="en-US" dirty="0" smtClean="0"/>
              <a:t>Or does the addition of this axiom only define/assert that some subset of all BSA in the world (that in the scope of </a:t>
            </a:r>
            <a:r>
              <a:rPr lang="en-US" dirty="0" err="1" smtClean="0"/>
              <a:t>ReO</a:t>
            </a:r>
            <a:r>
              <a:rPr lang="en-US" dirty="0" smtClean="0"/>
              <a:t>/OBI which is biomedical investigations) bears this role </a:t>
            </a:r>
          </a:p>
          <a:p>
            <a:pPr marL="688975" lvl="1" indent="-231775">
              <a:buFont typeface="Arial" pitchFamily="34" charset="0"/>
              <a:buChar char="•"/>
            </a:pPr>
            <a:r>
              <a:rPr lang="en-US" dirty="0" err="1" smtClean="0"/>
              <a:t>ie</a:t>
            </a:r>
            <a:r>
              <a:rPr lang="en-US" dirty="0" smtClean="0"/>
              <a:t> says that in our world, BSA has this role . . . that this is an implicit assumption of importing this class from PRO into our ontology</a:t>
            </a:r>
          </a:p>
          <a:p>
            <a:pPr marL="231775" indent="-231775">
              <a:buFont typeface="Courier New" pitchFamily="49" charset="0"/>
              <a:buChar char="o"/>
            </a:pPr>
            <a:endParaRPr lang="en-US" dirty="0" smtClean="0"/>
          </a:p>
          <a:p>
            <a:pPr marL="231775" indent="-231775">
              <a:buFont typeface="Courier New" pitchFamily="49" charset="0"/>
              <a:buChar char="o"/>
            </a:pPr>
            <a:r>
              <a:rPr lang="en-US" dirty="0" smtClean="0"/>
              <a:t>Notably, many species specific anatomy </a:t>
            </a:r>
            <a:r>
              <a:rPr lang="en-US" dirty="0" err="1" smtClean="0"/>
              <a:t>ontologies</a:t>
            </a:r>
            <a:r>
              <a:rPr lang="en-US" dirty="0" smtClean="0"/>
              <a:t> use a similar practice </a:t>
            </a:r>
          </a:p>
          <a:p>
            <a:pPr marL="688975" lvl="1" indent="-231775">
              <a:buFont typeface="Arial" pitchFamily="34" charset="0"/>
              <a:buChar char="•"/>
            </a:pPr>
            <a:r>
              <a:rPr lang="en-US" dirty="0" smtClean="0"/>
              <a:t>A </a:t>
            </a:r>
            <a:r>
              <a:rPr lang="en-US" dirty="0" err="1" smtClean="0"/>
              <a:t>zebrafish</a:t>
            </a:r>
            <a:r>
              <a:rPr lang="en-US" dirty="0" smtClean="0"/>
              <a:t> ontology may import </a:t>
            </a:r>
            <a:r>
              <a:rPr lang="en-US" dirty="0" err="1" smtClean="0"/>
              <a:t>CL:cell</a:t>
            </a:r>
            <a:r>
              <a:rPr lang="en-US" dirty="0" smtClean="0"/>
              <a:t> and add an axiom </a:t>
            </a:r>
            <a:r>
              <a:rPr lang="en-US" dirty="0" err="1" smtClean="0"/>
              <a:t>part_of</a:t>
            </a:r>
            <a:r>
              <a:rPr lang="en-US" dirty="0" smtClean="0"/>
              <a:t> some </a:t>
            </a:r>
            <a:r>
              <a:rPr lang="en-US" dirty="0" err="1" smtClean="0"/>
              <a:t>zebrafish</a:t>
            </a:r>
            <a:r>
              <a:rPr lang="en-US" dirty="0" smtClean="0"/>
              <a:t>.   </a:t>
            </a:r>
          </a:p>
          <a:p>
            <a:pPr marL="688975" lvl="1" indent="-231775">
              <a:buFont typeface="Arial" pitchFamily="34" charset="0"/>
              <a:buChar char="•"/>
            </a:pPr>
            <a:r>
              <a:rPr lang="en-US" dirty="0" smtClean="0"/>
              <a:t>This does not mean that all </a:t>
            </a:r>
            <a:r>
              <a:rPr lang="en-US" dirty="0" err="1" smtClean="0"/>
              <a:t>CL:cells</a:t>
            </a:r>
            <a:r>
              <a:rPr lang="en-US" dirty="0" smtClean="0"/>
              <a:t> are part of some </a:t>
            </a:r>
            <a:r>
              <a:rPr lang="en-US" dirty="0" err="1" smtClean="0"/>
              <a:t>zebrafish</a:t>
            </a:r>
            <a:r>
              <a:rPr lang="en-US" dirty="0" smtClean="0"/>
              <a:t>, but that import into ZAO carries with it the assumption/inference that this axiom applies to all of its classes.</a:t>
            </a:r>
          </a:p>
        </p:txBody>
      </p:sp>
      <p:sp>
        <p:nvSpPr>
          <p:cNvPr id="3" name="Title 5"/>
          <p:cNvSpPr txBox="1">
            <a:spLocks/>
          </p:cNvSpPr>
          <p:nvPr/>
        </p:nvSpPr>
        <p:spPr>
          <a:xfrm>
            <a:off x="-900332" y="152400"/>
            <a:ext cx="109728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noProof="0" dirty="0" smtClean="0">
                <a:ln>
                  <a:noFill/>
                </a:ln>
                <a:solidFill>
                  <a:schemeClr val="tx1"/>
                </a:solidFill>
                <a:effectLst/>
                <a:uLnTx/>
                <a:uFillTx/>
                <a:latin typeface="+mj-lt"/>
                <a:ea typeface="+mj-ea"/>
                <a:cs typeface="+mj-cs"/>
              </a:rPr>
              <a:t>GAINING AND REALIZING A REAGENT ROLE</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Rectangle 4"/>
          <p:cNvSpPr/>
          <p:nvPr/>
        </p:nvSpPr>
        <p:spPr>
          <a:xfrm>
            <a:off x="381000" y="2590800"/>
            <a:ext cx="8610600" cy="369332"/>
          </a:xfrm>
          <a:prstGeom prst="rect">
            <a:avLst/>
          </a:prstGeom>
        </p:spPr>
        <p:txBody>
          <a:bodyPr wrap="square">
            <a:spAutoFit/>
          </a:bodyPr>
          <a:lstStyle/>
          <a:p>
            <a:r>
              <a:rPr lang="en-US" b="1" dirty="0" smtClean="0"/>
              <a:t>Current Decision  </a:t>
            </a:r>
            <a:r>
              <a:rPr lang="en-US" dirty="0" smtClean="0"/>
              <a:t> (not wanting to create ‘processed _____’ subclasses for all reagents) </a:t>
            </a:r>
          </a:p>
        </p:txBody>
      </p:sp>
      <p:sp>
        <p:nvSpPr>
          <p:cNvPr id="7" name="Title 5"/>
          <p:cNvSpPr txBox="1">
            <a:spLocks/>
          </p:cNvSpPr>
          <p:nvPr/>
        </p:nvSpPr>
        <p:spPr>
          <a:xfrm>
            <a:off x="1047750" y="685800"/>
            <a:ext cx="7072532"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Considerations for ‘</a:t>
            </a:r>
            <a:r>
              <a:rPr kumimoji="0" lang="en-US" sz="2800" b="1" i="0" u="none" strike="noStrike" kern="1200" cap="none" spc="0" normalizeH="0" baseline="0" noProof="0" dirty="0" err="1" smtClean="0">
                <a:ln>
                  <a:noFill/>
                </a:ln>
                <a:solidFill>
                  <a:schemeClr val="tx1"/>
                </a:solidFill>
                <a:effectLst/>
                <a:uLnTx/>
                <a:uFillTx/>
                <a:latin typeface="+mj-lt"/>
                <a:ea typeface="+mj-ea"/>
                <a:cs typeface="+mj-cs"/>
              </a:rPr>
              <a:t>Natura</a:t>
            </a:r>
            <a:r>
              <a:rPr lang="en-US" sz="2800" b="1" dirty="0" smtClean="0">
                <a:latin typeface="+mj-lt"/>
                <a:ea typeface="+mj-ea"/>
                <a:cs typeface="+mj-cs"/>
              </a:rPr>
              <a:t>l Products’</a:t>
            </a:r>
            <a:endParaRPr kumimoji="0" lang="en-US" sz="28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9" name="Picture 2"/>
          <p:cNvPicPr>
            <a:picLocks noChangeAspect="1" noChangeArrowheads="1"/>
          </p:cNvPicPr>
          <p:nvPr/>
        </p:nvPicPr>
        <p:blipFill>
          <a:blip r:embed="rId3" cstate="print"/>
          <a:srcRect l="14861" t="58222" r="73421" b="38222"/>
          <a:stretch>
            <a:fillRect/>
          </a:stretch>
        </p:blipFill>
        <p:spPr bwMode="auto">
          <a:xfrm>
            <a:off x="457200" y="1817281"/>
            <a:ext cx="2009077" cy="381000"/>
          </a:xfrm>
          <a:prstGeom prst="rect">
            <a:avLst/>
          </a:prstGeom>
          <a:noFill/>
          <a:ln w="9525">
            <a:solidFill>
              <a:schemeClr val="tx1"/>
            </a:solidFill>
            <a:miter lim="800000"/>
            <a:headEnd/>
            <a:tailEnd/>
          </a:ln>
        </p:spPr>
      </p:pic>
      <p:cxnSp>
        <p:nvCxnSpPr>
          <p:cNvPr id="11" name="Straight Arrow Connector 10"/>
          <p:cNvCxnSpPr/>
          <p:nvPr/>
        </p:nvCxnSpPr>
        <p:spPr>
          <a:xfrm>
            <a:off x="2438400" y="2045881"/>
            <a:ext cx="533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5"/>
          <p:cNvPicPr>
            <a:picLocks noChangeAspect="1" noChangeArrowheads="1"/>
          </p:cNvPicPr>
          <p:nvPr/>
        </p:nvPicPr>
        <p:blipFill>
          <a:blip r:embed="rId4" cstate="print"/>
          <a:srcRect l="10556" t="68445" r="75876" b="27305"/>
          <a:stretch>
            <a:fillRect/>
          </a:stretch>
        </p:blipFill>
        <p:spPr bwMode="auto">
          <a:xfrm>
            <a:off x="6351494" y="1817281"/>
            <a:ext cx="2335306" cy="457200"/>
          </a:xfrm>
          <a:prstGeom prst="rect">
            <a:avLst/>
          </a:prstGeom>
          <a:noFill/>
          <a:ln w="9525">
            <a:solidFill>
              <a:schemeClr val="tx1"/>
            </a:solidFill>
            <a:miter lim="800000"/>
            <a:headEnd/>
            <a:tailEnd/>
          </a:ln>
        </p:spPr>
      </p:pic>
      <p:cxnSp>
        <p:nvCxnSpPr>
          <p:cNvPr id="17" name="Straight Arrow Connector 16"/>
          <p:cNvCxnSpPr/>
          <p:nvPr/>
        </p:nvCxnSpPr>
        <p:spPr>
          <a:xfrm>
            <a:off x="5808785" y="2045881"/>
            <a:ext cx="533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6508" y="1381070"/>
            <a:ext cx="1983941" cy="369332"/>
          </a:xfrm>
          <a:prstGeom prst="rect">
            <a:avLst/>
          </a:prstGeom>
          <a:noFill/>
        </p:spPr>
        <p:txBody>
          <a:bodyPr wrap="none" rtlCol="0">
            <a:spAutoFit/>
          </a:bodyPr>
          <a:lstStyle/>
          <a:p>
            <a:r>
              <a:rPr lang="en-US" b="1" u="sng" dirty="0" smtClean="0"/>
              <a:t>Asserted Hierarchy</a:t>
            </a:r>
            <a:endParaRPr lang="en-US" b="1" u="sng" dirty="0"/>
          </a:p>
        </p:txBody>
      </p:sp>
      <p:sp>
        <p:nvSpPr>
          <p:cNvPr id="19" name="TextBox 18"/>
          <p:cNvSpPr txBox="1"/>
          <p:nvPr/>
        </p:nvSpPr>
        <p:spPr>
          <a:xfrm>
            <a:off x="6539796" y="1395046"/>
            <a:ext cx="1916422" cy="369332"/>
          </a:xfrm>
          <a:prstGeom prst="rect">
            <a:avLst/>
          </a:prstGeom>
          <a:noFill/>
        </p:spPr>
        <p:txBody>
          <a:bodyPr wrap="none" rtlCol="0">
            <a:spAutoFit/>
          </a:bodyPr>
          <a:lstStyle/>
          <a:p>
            <a:r>
              <a:rPr lang="en-US" b="1" u="sng" dirty="0" smtClean="0"/>
              <a:t>Inferred Hierarchy</a:t>
            </a:r>
            <a:endParaRPr lang="en-US" b="1" u="sng" dirty="0"/>
          </a:p>
        </p:txBody>
      </p:sp>
      <p:pic>
        <p:nvPicPr>
          <p:cNvPr id="20" name="Picture 3"/>
          <p:cNvPicPr>
            <a:picLocks noChangeAspect="1" noChangeArrowheads="1"/>
          </p:cNvPicPr>
          <p:nvPr/>
        </p:nvPicPr>
        <p:blipFill>
          <a:blip r:embed="rId5" cstate="print"/>
          <a:srcRect l="39722" t="67778" r="36667" b="19333"/>
          <a:stretch>
            <a:fillRect/>
          </a:stretch>
        </p:blipFill>
        <p:spPr bwMode="auto">
          <a:xfrm>
            <a:off x="2971800" y="1436281"/>
            <a:ext cx="2937245" cy="1002119"/>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13648" y="-152400"/>
            <a:ext cx="9677400" cy="1143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800" dirty="0" smtClean="0">
                <a:latin typeface="+mj-lt"/>
                <a:ea typeface="+mj-ea"/>
                <a:cs typeface="+mj-cs"/>
              </a:rPr>
              <a:t>Distinctions Between Research Material Roles</a:t>
            </a:r>
          </a:p>
        </p:txBody>
      </p:sp>
      <p:sp>
        <p:nvSpPr>
          <p:cNvPr id="3" name="TextBox 2"/>
          <p:cNvSpPr txBox="1"/>
          <p:nvPr/>
        </p:nvSpPr>
        <p:spPr>
          <a:xfrm>
            <a:off x="2286000" y="1403152"/>
            <a:ext cx="4267200" cy="4616648"/>
          </a:xfrm>
          <a:prstGeom prst="rect">
            <a:avLst/>
          </a:prstGeom>
          <a:noFill/>
        </p:spPr>
        <p:txBody>
          <a:bodyPr wrap="square" rtlCol="0">
            <a:spAutoFit/>
          </a:bodyPr>
          <a:lstStyle/>
          <a:p>
            <a:pPr marL="231775" lvl="0" indent="-217488">
              <a:spcBef>
                <a:spcPct val="0"/>
              </a:spcBef>
              <a:buFont typeface="Arial" pitchFamily="34" charset="0"/>
              <a:buChar char="•"/>
              <a:defRPr/>
            </a:pPr>
            <a:r>
              <a:rPr lang="en-US" sz="3200" dirty="0" smtClean="0"/>
              <a:t>Research Material Role</a:t>
            </a:r>
          </a:p>
          <a:p>
            <a:pPr marL="179388" lvl="0" indent="-165100">
              <a:spcBef>
                <a:spcPct val="0"/>
              </a:spcBef>
              <a:buFont typeface="Arial" pitchFamily="34" charset="0"/>
              <a:buChar char="•"/>
              <a:defRPr/>
            </a:pPr>
            <a:endParaRPr lang="en-US" sz="1000" dirty="0" smtClean="0"/>
          </a:p>
          <a:p>
            <a:pPr marL="1023938" lvl="0" indent="-177800" defTabSz="968375">
              <a:spcBef>
                <a:spcPct val="0"/>
              </a:spcBef>
              <a:buFont typeface="Arial" pitchFamily="34" charset="0"/>
              <a:buChar char="•"/>
              <a:defRPr/>
            </a:pPr>
            <a:r>
              <a:rPr lang="en-US" sz="2800" dirty="0" smtClean="0"/>
              <a:t>Reagent Role </a:t>
            </a:r>
          </a:p>
          <a:p>
            <a:pPr marL="1023938" lvl="0" indent="-177800" defTabSz="968375">
              <a:spcBef>
                <a:spcPct val="0"/>
              </a:spcBef>
              <a:defRPr/>
            </a:pPr>
            <a:endParaRPr lang="en-US" sz="2800" dirty="0" smtClean="0"/>
          </a:p>
          <a:p>
            <a:pPr marL="1023938" lvl="0" indent="-177800" defTabSz="968375">
              <a:spcBef>
                <a:spcPct val="0"/>
              </a:spcBef>
              <a:buFont typeface="Arial" pitchFamily="34" charset="0"/>
              <a:buChar char="•"/>
              <a:defRPr/>
            </a:pPr>
            <a:r>
              <a:rPr lang="en-US" sz="2800" dirty="0" err="1" smtClean="0"/>
              <a:t>Evaluant</a:t>
            </a:r>
            <a:r>
              <a:rPr lang="en-US" sz="2800" dirty="0" smtClean="0"/>
              <a:t>  Role</a:t>
            </a:r>
          </a:p>
          <a:p>
            <a:pPr marL="1023938" lvl="0" indent="-177800" defTabSz="968375">
              <a:spcBef>
                <a:spcPct val="0"/>
              </a:spcBef>
              <a:buFont typeface="Arial" pitchFamily="34" charset="0"/>
              <a:buChar char="•"/>
              <a:defRPr/>
            </a:pPr>
            <a:endParaRPr lang="en-US" sz="2800" dirty="0" smtClean="0"/>
          </a:p>
          <a:p>
            <a:pPr marL="1023938" lvl="0" indent="-177800" defTabSz="968375">
              <a:spcBef>
                <a:spcPct val="0"/>
              </a:spcBef>
              <a:buFont typeface="Arial" pitchFamily="34" charset="0"/>
              <a:buChar char="•"/>
              <a:defRPr/>
            </a:pPr>
            <a:r>
              <a:rPr lang="en-US" sz="2800" dirty="0" err="1" smtClean="0"/>
              <a:t>Incorporant</a:t>
            </a:r>
            <a:r>
              <a:rPr lang="en-US" sz="2800" dirty="0" smtClean="0"/>
              <a:t> Role</a:t>
            </a:r>
          </a:p>
          <a:p>
            <a:pPr marL="1023938" lvl="0" indent="-177800" defTabSz="968375">
              <a:spcBef>
                <a:spcPct val="0"/>
              </a:spcBef>
              <a:buFont typeface="Arial" pitchFamily="34" charset="0"/>
              <a:buChar char="•"/>
              <a:defRPr/>
            </a:pPr>
            <a:endParaRPr lang="en-US" sz="2800" dirty="0" smtClean="0"/>
          </a:p>
          <a:p>
            <a:pPr marL="1023938" indent="-177800" defTabSz="968375">
              <a:spcBef>
                <a:spcPct val="0"/>
              </a:spcBef>
              <a:buFont typeface="Arial" pitchFamily="34" charset="0"/>
              <a:buChar char="•"/>
              <a:defRPr/>
            </a:pPr>
            <a:r>
              <a:rPr lang="en-US" sz="2800" dirty="0" smtClean="0"/>
              <a:t>Instrument Role</a:t>
            </a:r>
          </a:p>
          <a:p>
            <a:pPr marL="1023938" lvl="0" indent="-177800" defTabSz="968375">
              <a:spcBef>
                <a:spcPct val="0"/>
              </a:spcBef>
              <a:buFont typeface="Arial" pitchFamily="34" charset="0"/>
              <a:buChar char="•"/>
              <a:defRPr/>
            </a:pPr>
            <a:endParaRPr lang="en-US" sz="2800" dirty="0" smtClean="0"/>
          </a:p>
          <a:p>
            <a:pPr marL="1023938" lvl="0" indent="-177800" defTabSz="968375">
              <a:spcBef>
                <a:spcPct val="0"/>
              </a:spcBef>
              <a:buFont typeface="Arial" pitchFamily="34" charset="0"/>
              <a:buChar char="•"/>
              <a:defRPr/>
            </a:pPr>
            <a:r>
              <a:rPr lang="en-US" sz="2800" dirty="0" smtClean="0"/>
              <a:t>Specimen Role</a:t>
            </a:r>
            <a:endParaRPr 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13648" y="-152400"/>
            <a:ext cx="9677400" cy="11430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800" dirty="0" smtClean="0">
                <a:latin typeface="+mj-lt"/>
                <a:ea typeface="+mj-ea"/>
                <a:cs typeface="+mj-cs"/>
              </a:rPr>
              <a:t>Distinctions Between Research Material Roles</a:t>
            </a:r>
          </a:p>
        </p:txBody>
      </p:sp>
      <p:sp>
        <p:nvSpPr>
          <p:cNvPr id="3" name="TextBox 2"/>
          <p:cNvSpPr txBox="1"/>
          <p:nvPr/>
        </p:nvSpPr>
        <p:spPr>
          <a:xfrm>
            <a:off x="304800" y="874722"/>
            <a:ext cx="8686800" cy="5678478"/>
          </a:xfrm>
          <a:prstGeom prst="rect">
            <a:avLst/>
          </a:prstGeom>
          <a:noFill/>
        </p:spPr>
        <p:txBody>
          <a:bodyPr wrap="square" rtlCol="0">
            <a:spAutoFit/>
          </a:bodyPr>
          <a:lstStyle/>
          <a:p>
            <a:pPr marL="342900" lvl="0" indent="-342900">
              <a:spcBef>
                <a:spcPct val="0"/>
              </a:spcBef>
              <a:buFont typeface="+mj-lt"/>
              <a:buAutoNum type="arabicParenR"/>
              <a:defRPr/>
            </a:pPr>
            <a:r>
              <a:rPr lang="en-US" sz="1700" b="1" dirty="0" smtClean="0"/>
              <a:t>Reagent </a:t>
            </a:r>
            <a:r>
              <a:rPr lang="en-US" sz="1700" dirty="0" smtClean="0"/>
              <a:t>- a role inhering in a material entity that is gained through its processing for use in assay or material processing technique, and realized through the bearer's participating in or having parts that participate in some chemical reaction, during (1) an assay in which data is not generated about the bearer; or (2) a material processing technique in which the specified output does not derive from the bearer of the reagent role (</a:t>
            </a:r>
            <a:r>
              <a:rPr lang="en-US" sz="1700" dirty="0" err="1" smtClean="0"/>
              <a:t>ie</a:t>
            </a:r>
            <a:r>
              <a:rPr lang="en-US" sz="1700" dirty="0" smtClean="0"/>
              <a:t> the bearer does not contribute significant material to the composition of the specified output)</a:t>
            </a:r>
          </a:p>
          <a:p>
            <a:pPr marL="342900" lvl="0" indent="-342900">
              <a:spcBef>
                <a:spcPct val="0"/>
              </a:spcBef>
              <a:buFont typeface="+mj-lt"/>
              <a:buAutoNum type="arabicParenR"/>
              <a:defRPr/>
            </a:pPr>
            <a:endParaRPr lang="en-US" sz="1000" dirty="0" smtClean="0"/>
          </a:p>
          <a:p>
            <a:pPr marL="342900" lvl="0" indent="-342900">
              <a:spcBef>
                <a:spcPct val="0"/>
              </a:spcBef>
              <a:buFont typeface="+mj-lt"/>
              <a:buAutoNum type="arabicParenR"/>
              <a:defRPr/>
            </a:pPr>
            <a:r>
              <a:rPr lang="en-US" sz="1700" b="1" dirty="0" smtClean="0"/>
              <a:t>Instrument </a:t>
            </a:r>
            <a:r>
              <a:rPr lang="en-US" sz="1700" dirty="0" smtClean="0"/>
              <a:t>– a role inhering in some processed material that is gained upon some agent's intent to use it's bearer in some technique, and realized through its use in this technique.</a:t>
            </a:r>
          </a:p>
          <a:p>
            <a:pPr marL="342900" lvl="0" indent="-342900">
              <a:spcBef>
                <a:spcPct val="0"/>
              </a:spcBef>
              <a:buFont typeface="+mj-lt"/>
              <a:buAutoNum type="arabicParenR"/>
              <a:defRPr/>
            </a:pPr>
            <a:endParaRPr lang="en-US" sz="1000" dirty="0" smtClean="0"/>
          </a:p>
          <a:p>
            <a:pPr marL="342900" lvl="0" indent="-342900">
              <a:spcBef>
                <a:spcPct val="0"/>
              </a:spcBef>
              <a:buFont typeface="+mj-lt"/>
              <a:buAutoNum type="arabicParenR"/>
              <a:defRPr/>
            </a:pPr>
            <a:r>
              <a:rPr lang="en-US" sz="1700" b="1" dirty="0" err="1" smtClean="0"/>
              <a:t>Evaluant</a:t>
            </a:r>
            <a:r>
              <a:rPr lang="en-US" sz="1700" b="1" dirty="0" smtClean="0"/>
              <a:t> </a:t>
            </a:r>
            <a:r>
              <a:rPr lang="en-US" sz="1700" dirty="0" smtClean="0"/>
              <a:t>-  a role inhering in an entity that is gained through a planning process upon an agent’s intent to study the entity in some assay, and realized in the execution of an assay which generates data about the entity </a:t>
            </a:r>
          </a:p>
          <a:p>
            <a:pPr marL="342900" lvl="0" indent="-342900">
              <a:spcBef>
                <a:spcPct val="0"/>
              </a:spcBef>
              <a:buFont typeface="+mj-lt"/>
              <a:buAutoNum type="arabicParenR"/>
              <a:defRPr/>
            </a:pPr>
            <a:endParaRPr lang="en-US" sz="1000" dirty="0" smtClean="0"/>
          </a:p>
          <a:p>
            <a:pPr marL="342900" lvl="0" indent="-342900">
              <a:spcBef>
                <a:spcPct val="0"/>
              </a:spcBef>
              <a:buFont typeface="+mj-lt"/>
              <a:buAutoNum type="arabicParenR"/>
              <a:defRPr/>
            </a:pPr>
            <a:r>
              <a:rPr lang="en-US" sz="1700" b="1" dirty="0" err="1" smtClean="0"/>
              <a:t>Incorporant</a:t>
            </a:r>
            <a:r>
              <a:rPr lang="en-US" sz="1700" b="1" dirty="0" smtClean="0"/>
              <a:t> </a:t>
            </a:r>
            <a:r>
              <a:rPr lang="en-US" sz="1700" dirty="0" smtClean="0"/>
              <a:t>-  a role inhering in a material entity that is gained through a planning process and realized by the bearer's participation in a material processing where the specified output derives from the bearer of the </a:t>
            </a:r>
            <a:r>
              <a:rPr lang="en-US" sz="1700" dirty="0" err="1" smtClean="0"/>
              <a:t>incorporant</a:t>
            </a:r>
            <a:r>
              <a:rPr lang="en-US" sz="1700" dirty="0" smtClean="0"/>
              <a:t> role (</a:t>
            </a:r>
            <a:r>
              <a:rPr lang="en-US" sz="1700" dirty="0" err="1" smtClean="0"/>
              <a:t>ie</a:t>
            </a:r>
            <a:r>
              <a:rPr lang="en-US" sz="1700" dirty="0" smtClean="0"/>
              <a:t> the bearer contributes significant material to the composition of the specified output material)</a:t>
            </a:r>
          </a:p>
          <a:p>
            <a:pPr marL="342900" lvl="0" indent="-342900">
              <a:spcBef>
                <a:spcPct val="0"/>
              </a:spcBef>
              <a:buFont typeface="+mj-lt"/>
              <a:buAutoNum type="arabicParenR"/>
              <a:defRPr/>
            </a:pPr>
            <a:endParaRPr lang="en-US" sz="1000" dirty="0" smtClean="0"/>
          </a:p>
          <a:p>
            <a:pPr marL="342900" lvl="0" indent="-342900">
              <a:spcBef>
                <a:spcPct val="0"/>
              </a:spcBef>
              <a:buFont typeface="+mj-lt"/>
              <a:buAutoNum type="arabicParenR"/>
              <a:defRPr/>
            </a:pPr>
            <a:r>
              <a:rPr lang="en-US" sz="1700" b="1" dirty="0" smtClean="0"/>
              <a:t>Specimen</a:t>
            </a:r>
            <a:r>
              <a:rPr lang="en-US" sz="1700" dirty="0" smtClean="0"/>
              <a:t> - a  role inhering in a material entity that is gained through a planning process upon an agent’s intent to collect it, and realized in a specimen collection process.  A specimen is collected as an example of its type, as potential input in some scientific technique.</a:t>
            </a:r>
            <a:endParaRPr lang="en-US" sz="17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66800"/>
            <a:ext cx="8229600" cy="5447645"/>
          </a:xfrm>
          <a:prstGeom prst="rect">
            <a:avLst/>
          </a:prstGeom>
        </p:spPr>
        <p:txBody>
          <a:bodyPr wrap="square">
            <a:spAutoFit/>
          </a:bodyPr>
          <a:lstStyle/>
          <a:p>
            <a:pPr marL="341313" indent="-341313">
              <a:buFont typeface="Courier New" pitchFamily="49" charset="0"/>
              <a:buChar char="o"/>
            </a:pPr>
            <a:r>
              <a:rPr lang="en-US" sz="2200" dirty="0" err="1" smtClean="0"/>
              <a:t>ReO</a:t>
            </a:r>
            <a:r>
              <a:rPr lang="en-US" sz="2200" dirty="0" smtClean="0"/>
              <a:t> is a </a:t>
            </a:r>
            <a:r>
              <a:rPr lang="en-US" sz="2200" u="sng" dirty="0" smtClean="0"/>
              <a:t>Re</a:t>
            </a:r>
            <a:r>
              <a:rPr lang="en-US" sz="2200" dirty="0" smtClean="0"/>
              <a:t>agent </a:t>
            </a:r>
            <a:r>
              <a:rPr lang="en-US" sz="2200" u="sng" dirty="0" smtClean="0"/>
              <a:t>O</a:t>
            </a:r>
            <a:r>
              <a:rPr lang="en-US" sz="2200" dirty="0" smtClean="0"/>
              <a:t>ntology that aims to provide a shared resource for semantic reference to reagents for the biomedical community. </a:t>
            </a:r>
          </a:p>
          <a:p>
            <a:pPr marL="341313" indent="-341313">
              <a:buFont typeface="Courier New" pitchFamily="49" charset="0"/>
              <a:buChar char="o"/>
            </a:pPr>
            <a:endParaRPr lang="en-US" sz="1000" dirty="0" smtClean="0"/>
          </a:p>
          <a:p>
            <a:pPr marL="341313" indent="-341313">
              <a:buFont typeface="Courier New" pitchFamily="49" charset="0"/>
              <a:buChar char="o"/>
            </a:pPr>
            <a:r>
              <a:rPr lang="en-US" sz="2200" dirty="0" smtClean="0"/>
              <a:t>Reagents represent a neglected area of modeling within the OBO collection of orthogonal biomedical </a:t>
            </a:r>
            <a:r>
              <a:rPr lang="en-US" sz="2200" dirty="0" err="1" smtClean="0"/>
              <a:t>ontologies</a:t>
            </a:r>
            <a:r>
              <a:rPr lang="en-US" sz="2200" dirty="0" smtClean="0"/>
              <a:t>. </a:t>
            </a:r>
          </a:p>
          <a:p>
            <a:pPr marL="341313" indent="-341313">
              <a:buFont typeface="Courier New" pitchFamily="49" charset="0"/>
              <a:buChar char="o"/>
            </a:pPr>
            <a:endParaRPr lang="en-US" sz="1000" dirty="0" smtClean="0"/>
          </a:p>
          <a:p>
            <a:pPr marL="341313" indent="-341313">
              <a:buFont typeface="Courier New" pitchFamily="49" charset="0"/>
              <a:buChar char="o"/>
            </a:pPr>
            <a:r>
              <a:rPr lang="en-US" sz="2200" dirty="0" err="1" smtClean="0"/>
              <a:t>ReO</a:t>
            </a:r>
            <a:r>
              <a:rPr lang="en-US" sz="2200" dirty="0" smtClean="0"/>
              <a:t> will serve the needs of a several biomedical communities, including researchers, publishers, vendors, and </a:t>
            </a:r>
            <a:r>
              <a:rPr lang="en-US" sz="2200" dirty="0" err="1" smtClean="0"/>
              <a:t>informaticians</a:t>
            </a:r>
            <a:r>
              <a:rPr lang="en-US" sz="2200" dirty="0" smtClean="0"/>
              <a:t>.</a:t>
            </a:r>
          </a:p>
          <a:p>
            <a:pPr marL="341313" indent="-341313">
              <a:buFont typeface="Courier New" pitchFamily="49" charset="0"/>
              <a:buChar char="o"/>
            </a:pPr>
            <a:endParaRPr lang="en-US" sz="1000" dirty="0" smtClean="0"/>
          </a:p>
          <a:p>
            <a:pPr marL="341313" indent="-341313">
              <a:buFont typeface="Courier New" pitchFamily="49" charset="0"/>
              <a:buChar char="o"/>
            </a:pPr>
            <a:r>
              <a:rPr lang="en-US" sz="2200" dirty="0" smtClean="0"/>
              <a:t>The immediate need for a Reagent Ontology arose in the context of the eagle-</a:t>
            </a:r>
            <a:r>
              <a:rPr lang="en-US" sz="2200" dirty="0" err="1" smtClean="0"/>
              <a:t>i</a:t>
            </a:r>
            <a:r>
              <a:rPr lang="en-US" sz="2200" dirty="0" smtClean="0"/>
              <a:t> project, which aims to catalog research resources (including reagents) and expose them for discovery through semantically enhanced web-based portal. </a:t>
            </a:r>
          </a:p>
          <a:p>
            <a:pPr marL="341313" indent="-341313">
              <a:buFont typeface="Courier New" pitchFamily="49" charset="0"/>
              <a:buChar char="o"/>
            </a:pPr>
            <a:endParaRPr lang="en-US" sz="1000" dirty="0" smtClean="0"/>
          </a:p>
          <a:p>
            <a:pPr marL="341313" indent="-341313">
              <a:buFont typeface="Courier New" pitchFamily="49" charset="0"/>
              <a:buChar char="o"/>
            </a:pPr>
            <a:r>
              <a:rPr lang="en-US" sz="2200" dirty="0" err="1" smtClean="0"/>
              <a:t>ReO</a:t>
            </a:r>
            <a:r>
              <a:rPr lang="en-US" sz="2200" dirty="0" smtClean="0"/>
              <a:t> will be adapted for use by eagle-</a:t>
            </a:r>
            <a:r>
              <a:rPr lang="en-US" sz="2200" dirty="0" err="1" smtClean="0"/>
              <a:t>i</a:t>
            </a:r>
            <a:r>
              <a:rPr lang="en-US" sz="2200" dirty="0" smtClean="0"/>
              <a:t>, to represent the data they are collecting and drive the user-interface (UI) and application logic of data collection and search tools</a:t>
            </a:r>
          </a:p>
          <a:p>
            <a:endParaRPr lang="en-US" sz="2200" dirty="0" smtClean="0"/>
          </a:p>
        </p:txBody>
      </p:sp>
      <p:sp>
        <p:nvSpPr>
          <p:cNvPr id="3"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latin typeface="+mj-lt"/>
                <a:ea typeface="+mj-ea"/>
                <a:cs typeface="+mj-cs"/>
              </a:rPr>
              <a:t>I. </a:t>
            </a:r>
            <a:r>
              <a:rPr lang="en-US" sz="4000" dirty="0" err="1" smtClean="0">
                <a:latin typeface="+mj-lt"/>
                <a:ea typeface="+mj-ea"/>
                <a:cs typeface="+mj-cs"/>
              </a:rPr>
              <a:t>ReO</a:t>
            </a:r>
            <a:r>
              <a:rPr lang="en-US" sz="4000" dirty="0" smtClean="0">
                <a:latin typeface="+mj-lt"/>
                <a:ea typeface="+mj-ea"/>
                <a:cs typeface="+mj-cs"/>
              </a:rPr>
              <a:t> OVERVIEW</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85800"/>
            <a:ext cx="9144000" cy="2923877"/>
          </a:xfrm>
          <a:prstGeom prst="rect">
            <a:avLst/>
          </a:prstGeom>
        </p:spPr>
        <p:txBody>
          <a:bodyPr wrap="square">
            <a:spAutoFit/>
          </a:bodyPr>
          <a:lstStyle/>
          <a:p>
            <a:r>
              <a:rPr lang="en-US" sz="2000" b="1" dirty="0" smtClean="0"/>
              <a:t>  </a:t>
            </a:r>
            <a:endParaRPr lang="en-US" sz="1000" b="1" dirty="0" smtClean="0"/>
          </a:p>
          <a:p>
            <a:pPr marL="341313" indent="-184150">
              <a:buFont typeface="Wingdings" pitchFamily="2" charset="2"/>
              <a:buChar char="Ø"/>
            </a:pPr>
            <a:r>
              <a:rPr lang="en-US" sz="2000" b="1" dirty="0" smtClean="0"/>
              <a:t> How They Are Gained</a:t>
            </a:r>
          </a:p>
          <a:p>
            <a:pPr marL="731838" indent="-227013">
              <a:buFont typeface="Courier New" pitchFamily="49" charset="0"/>
              <a:buChar char="o"/>
            </a:pPr>
            <a:r>
              <a:rPr lang="en-US" dirty="0" smtClean="0"/>
              <a:t>Reagent and </a:t>
            </a:r>
            <a:r>
              <a:rPr lang="en-US" dirty="0" err="1" smtClean="0"/>
              <a:t>evaluant</a:t>
            </a:r>
            <a:r>
              <a:rPr lang="en-US" dirty="0" smtClean="0"/>
              <a:t> roles are similar in that both inhere in some material entity, and that the notion of ‘intent’ is central to a material entity gaining both roles. </a:t>
            </a:r>
          </a:p>
          <a:p>
            <a:pPr marL="1019175" indent="-227013">
              <a:buFont typeface="Arial" pitchFamily="34" charset="0"/>
              <a:buChar char="•"/>
            </a:pPr>
            <a:r>
              <a:rPr lang="en-US" b="1" dirty="0" smtClean="0"/>
              <a:t>A reagent role </a:t>
            </a:r>
            <a:r>
              <a:rPr lang="en-US" dirty="0" smtClean="0"/>
              <a:t>is gained through some material processing technique performed by an agent with intent for the output to be used as a reagent (</a:t>
            </a:r>
            <a:r>
              <a:rPr lang="en-US" dirty="0" err="1" smtClean="0"/>
              <a:t>ie</a:t>
            </a:r>
            <a:r>
              <a:rPr lang="en-US" dirty="0" smtClean="0"/>
              <a:t> has a reagent creation objective).  </a:t>
            </a:r>
          </a:p>
          <a:p>
            <a:pPr marL="1019175" indent="-227013">
              <a:buFont typeface="Arial" pitchFamily="34" charset="0"/>
              <a:buChar char="•"/>
            </a:pPr>
            <a:r>
              <a:rPr lang="en-US" b="1" dirty="0" smtClean="0"/>
              <a:t>An </a:t>
            </a:r>
            <a:r>
              <a:rPr lang="en-US" b="1" dirty="0" err="1" smtClean="0"/>
              <a:t>evaluant</a:t>
            </a:r>
            <a:r>
              <a:rPr lang="en-US" b="1" dirty="0" smtClean="0"/>
              <a:t> role </a:t>
            </a:r>
            <a:r>
              <a:rPr lang="en-US" dirty="0" smtClean="0"/>
              <a:t>can be gained merely by some intentional act in the mind of some agent, as part of some planning process.</a:t>
            </a:r>
          </a:p>
          <a:p>
            <a:pPr marL="568325" indent="-342900"/>
            <a:endParaRPr lang="en-US" dirty="0" smtClean="0"/>
          </a:p>
        </p:txBody>
      </p:sp>
      <p:pic>
        <p:nvPicPr>
          <p:cNvPr id="4" name="Picture 3" descr="10-9-11 ReO GAINING reagent vs evaluant role v1.jpg"/>
          <p:cNvPicPr>
            <a:picLocks noChangeAspect="1"/>
          </p:cNvPicPr>
          <p:nvPr/>
        </p:nvPicPr>
        <p:blipFill>
          <a:blip r:embed="rId3" cstate="print"/>
          <a:srcRect l="52479" t="15605"/>
          <a:stretch>
            <a:fillRect/>
          </a:stretch>
        </p:blipFill>
        <p:spPr>
          <a:xfrm>
            <a:off x="4773304" y="4046560"/>
            <a:ext cx="4091836" cy="2091302"/>
          </a:xfrm>
          <a:prstGeom prst="rect">
            <a:avLst/>
          </a:prstGeom>
        </p:spPr>
      </p:pic>
      <p:sp>
        <p:nvSpPr>
          <p:cNvPr id="5" name="Rectangle 4"/>
          <p:cNvSpPr/>
          <p:nvPr/>
        </p:nvSpPr>
        <p:spPr>
          <a:xfrm>
            <a:off x="135386" y="3733800"/>
            <a:ext cx="4369496" cy="2667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53888" y="3733800"/>
            <a:ext cx="4373672" cy="2667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p:cNvSpPr txBox="1">
            <a:spLocks/>
          </p:cNvSpPr>
          <p:nvPr/>
        </p:nvSpPr>
        <p:spPr>
          <a:xfrm>
            <a:off x="1028700" y="152400"/>
            <a:ext cx="70866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EVALUANT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 name="Picture 7" descr="10-9-11 ReO GAINING reagent vs evaluant role v1.jpg"/>
          <p:cNvPicPr>
            <a:picLocks noChangeAspect="1"/>
          </p:cNvPicPr>
          <p:nvPr/>
        </p:nvPicPr>
        <p:blipFill>
          <a:blip r:embed="rId3" cstate="print"/>
          <a:srcRect r="53097"/>
          <a:stretch>
            <a:fillRect/>
          </a:stretch>
        </p:blipFill>
        <p:spPr>
          <a:xfrm>
            <a:off x="277504" y="3858904"/>
            <a:ext cx="4038600" cy="247799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0-9-11 ReO reagnet role complements eval, incorporant in assay v tech.jpg"/>
          <p:cNvPicPr>
            <a:picLocks noChangeAspect="1"/>
          </p:cNvPicPr>
          <p:nvPr/>
        </p:nvPicPr>
        <p:blipFill>
          <a:blip r:embed="rId3" cstate="print"/>
          <a:srcRect r="52500"/>
          <a:stretch>
            <a:fillRect/>
          </a:stretch>
        </p:blipFill>
        <p:spPr>
          <a:xfrm>
            <a:off x="1622520" y="3173102"/>
            <a:ext cx="6029097" cy="3426001"/>
          </a:xfrm>
          <a:prstGeom prst="rect">
            <a:avLst/>
          </a:prstGeom>
        </p:spPr>
      </p:pic>
      <p:sp>
        <p:nvSpPr>
          <p:cNvPr id="2" name="Rectangle 1"/>
          <p:cNvSpPr/>
          <p:nvPr/>
        </p:nvSpPr>
        <p:spPr>
          <a:xfrm>
            <a:off x="0" y="574343"/>
            <a:ext cx="9144000" cy="1908215"/>
          </a:xfrm>
          <a:prstGeom prst="rect">
            <a:avLst/>
          </a:prstGeom>
        </p:spPr>
        <p:txBody>
          <a:bodyPr wrap="square">
            <a:spAutoFit/>
          </a:bodyPr>
          <a:lstStyle/>
          <a:p>
            <a:r>
              <a:rPr lang="en-US" sz="2000" b="1" dirty="0" smtClean="0"/>
              <a:t>  </a:t>
            </a:r>
            <a:endParaRPr lang="en-US" sz="1000" b="1" dirty="0" smtClean="0"/>
          </a:p>
          <a:p>
            <a:pPr marL="341313" indent="-163513">
              <a:buFont typeface="Wingdings" pitchFamily="2" charset="2"/>
              <a:buChar char="Ø"/>
            </a:pPr>
            <a:r>
              <a:rPr lang="en-US" sz="2000" b="1" dirty="0" smtClean="0"/>
              <a:t> How They Are Realized</a:t>
            </a:r>
          </a:p>
          <a:p>
            <a:pPr marL="806450" lvl="1" indent="-342900"/>
            <a:r>
              <a:rPr lang="en-US" b="1" dirty="0" smtClean="0"/>
              <a:t>	</a:t>
            </a:r>
            <a:r>
              <a:rPr lang="en-US" dirty="0" smtClean="0"/>
              <a:t>1)  a reagent role can be realized through an assay OR a material processing technique</a:t>
            </a:r>
          </a:p>
          <a:p>
            <a:pPr marL="806450" lvl="1" indent="-342900"/>
            <a:endParaRPr lang="en-US" sz="600" dirty="0" smtClean="0"/>
          </a:p>
          <a:p>
            <a:pPr marL="806450" lvl="1" indent="-342900"/>
            <a:r>
              <a:rPr lang="en-US" dirty="0" smtClean="0"/>
              <a:t>	2)  realization of a reagent role but not an </a:t>
            </a:r>
            <a:r>
              <a:rPr lang="en-US" dirty="0" err="1" smtClean="0"/>
              <a:t>evaluant</a:t>
            </a:r>
            <a:r>
              <a:rPr lang="en-US" dirty="0" smtClean="0"/>
              <a:t> role requires participation in </a:t>
            </a:r>
          </a:p>
          <a:p>
            <a:pPr marL="806450" lvl="1" indent="-342900"/>
            <a:r>
              <a:rPr lang="en-US" dirty="0" smtClean="0"/>
              <a:t>            a chemical reaction (as part of an assay or technique)</a:t>
            </a:r>
          </a:p>
          <a:p>
            <a:pPr marL="806450" lvl="1" indent="-342900"/>
            <a:endParaRPr lang="en-US" dirty="0" smtClean="0"/>
          </a:p>
        </p:txBody>
      </p:sp>
      <p:sp>
        <p:nvSpPr>
          <p:cNvPr id="9" name="TextBox 8"/>
          <p:cNvSpPr txBox="1"/>
          <p:nvPr/>
        </p:nvSpPr>
        <p:spPr>
          <a:xfrm>
            <a:off x="1066800" y="2326943"/>
            <a:ext cx="7162800" cy="707886"/>
          </a:xfrm>
          <a:prstGeom prst="rect">
            <a:avLst/>
          </a:prstGeom>
          <a:noFill/>
        </p:spPr>
        <p:txBody>
          <a:bodyPr wrap="square" rtlCol="0">
            <a:spAutoFit/>
          </a:bodyPr>
          <a:lstStyle/>
          <a:p>
            <a:pPr algn="ctr"/>
            <a:r>
              <a:rPr lang="en-US" sz="2000" dirty="0" smtClean="0"/>
              <a:t>In an </a:t>
            </a:r>
            <a:r>
              <a:rPr lang="en-US" sz="2000" b="1" dirty="0" smtClean="0">
                <a:solidFill>
                  <a:srgbClr val="FF0000"/>
                </a:solidFill>
              </a:rPr>
              <a:t>ASSAY</a:t>
            </a:r>
            <a:r>
              <a:rPr lang="en-US" sz="2000" dirty="0" smtClean="0"/>
              <a:t>, the ‘reagent role’ </a:t>
            </a:r>
            <a:r>
              <a:rPr lang="en-US" sz="2000" b="1" dirty="0" smtClean="0"/>
              <a:t>complements</a:t>
            </a:r>
            <a:r>
              <a:rPr lang="en-US" sz="2000" dirty="0" smtClean="0"/>
              <a:t> the ‘</a:t>
            </a:r>
            <a:r>
              <a:rPr lang="en-US" sz="2000" dirty="0" err="1" smtClean="0"/>
              <a:t>evaluant</a:t>
            </a:r>
            <a:r>
              <a:rPr lang="en-US" sz="2000" dirty="0" smtClean="0"/>
              <a:t> role’, with respect to the </a:t>
            </a:r>
            <a:r>
              <a:rPr lang="en-US" sz="2000" i="1" dirty="0" err="1" smtClean="0"/>
              <a:t>is_about</a:t>
            </a:r>
            <a:r>
              <a:rPr lang="en-US" sz="2000" i="1" dirty="0" smtClean="0"/>
              <a:t> </a:t>
            </a:r>
            <a:r>
              <a:rPr lang="en-US" sz="2000" dirty="0" smtClean="0"/>
              <a:t>relation between input and output. </a:t>
            </a:r>
            <a:endParaRPr lang="en-US" sz="2000" dirty="0"/>
          </a:p>
        </p:txBody>
      </p:sp>
      <p:sp>
        <p:nvSpPr>
          <p:cNvPr id="11" name="Rectangle 10"/>
          <p:cNvSpPr/>
          <p:nvPr/>
        </p:nvSpPr>
        <p:spPr>
          <a:xfrm>
            <a:off x="1504664" y="3161778"/>
            <a:ext cx="6267736" cy="3391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5"/>
          <p:cNvSpPr txBox="1">
            <a:spLocks/>
          </p:cNvSpPr>
          <p:nvPr/>
        </p:nvSpPr>
        <p:spPr>
          <a:xfrm>
            <a:off x="1028700" y="152400"/>
            <a:ext cx="70866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EVALUANT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10-9-11 ReO taq instanse realizes reagent and evaluant trole v1.jpg"/>
          <p:cNvPicPr>
            <a:picLocks noChangeAspect="1"/>
          </p:cNvPicPr>
          <p:nvPr/>
        </p:nvPicPr>
        <p:blipFill>
          <a:blip r:embed="rId3" cstate="print"/>
          <a:srcRect b="56667"/>
          <a:stretch>
            <a:fillRect/>
          </a:stretch>
        </p:blipFill>
        <p:spPr>
          <a:xfrm>
            <a:off x="1036088" y="3317544"/>
            <a:ext cx="7083118" cy="3429000"/>
          </a:xfrm>
          <a:prstGeom prst="rect">
            <a:avLst/>
          </a:prstGeom>
        </p:spPr>
      </p:pic>
      <p:sp>
        <p:nvSpPr>
          <p:cNvPr id="3" name="Title 5"/>
          <p:cNvSpPr txBox="1">
            <a:spLocks/>
          </p:cNvSpPr>
          <p:nvPr/>
        </p:nvSpPr>
        <p:spPr>
          <a:xfrm>
            <a:off x="1028700" y="152400"/>
            <a:ext cx="70866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EVALUANT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Rectangle 8"/>
          <p:cNvSpPr/>
          <p:nvPr/>
        </p:nvSpPr>
        <p:spPr>
          <a:xfrm>
            <a:off x="0" y="707410"/>
            <a:ext cx="8915400" cy="2492990"/>
          </a:xfrm>
          <a:prstGeom prst="rect">
            <a:avLst/>
          </a:prstGeom>
        </p:spPr>
        <p:txBody>
          <a:bodyPr wrap="square">
            <a:spAutoFit/>
          </a:bodyPr>
          <a:lstStyle/>
          <a:p>
            <a:pPr marL="287338" indent="-177800">
              <a:buFont typeface="Wingdings" pitchFamily="2" charset="2"/>
              <a:buChar char="Ø"/>
            </a:pPr>
            <a:r>
              <a:rPr lang="en-US" sz="2000" b="1" dirty="0" smtClean="0"/>
              <a:t>  How They Are Realized : An Example</a:t>
            </a:r>
          </a:p>
          <a:p>
            <a:pPr marL="914400" lvl="1" indent="-231775">
              <a:buFont typeface="Courier New" pitchFamily="49" charset="0"/>
              <a:buChar char="o"/>
            </a:pPr>
            <a:r>
              <a:rPr lang="en-US" dirty="0" smtClean="0"/>
              <a:t>This means that, while a given material entity can bear both a reagent role and an </a:t>
            </a:r>
            <a:r>
              <a:rPr lang="en-US" dirty="0" err="1" smtClean="0"/>
              <a:t>evaluant</a:t>
            </a:r>
            <a:r>
              <a:rPr lang="en-US" dirty="0" smtClean="0"/>
              <a:t> role, a given  instance of this material entity cannot realize both in the same instance of an assay or material processing technique.</a:t>
            </a:r>
          </a:p>
          <a:p>
            <a:pPr marL="1371600" lvl="2" indent="-231775">
              <a:buFont typeface="Arial" pitchFamily="34" charset="0"/>
              <a:buChar char="•"/>
            </a:pPr>
            <a:r>
              <a:rPr lang="en-US" sz="1600" dirty="0" smtClean="0"/>
              <a:t>As an example, </a:t>
            </a:r>
            <a:r>
              <a:rPr lang="en-US" sz="1600" dirty="0" err="1" smtClean="0"/>
              <a:t>taq</a:t>
            </a:r>
            <a:r>
              <a:rPr lang="en-US" sz="1600" dirty="0" smtClean="0"/>
              <a:t> polymerase can bear both a reagent and </a:t>
            </a:r>
            <a:r>
              <a:rPr lang="en-US" sz="1600" dirty="0" err="1" smtClean="0"/>
              <a:t>evaluant</a:t>
            </a:r>
            <a:r>
              <a:rPr lang="en-US" sz="1600" dirty="0" smtClean="0"/>
              <a:t> role. For a given instance of </a:t>
            </a:r>
            <a:r>
              <a:rPr lang="en-US" sz="1600" dirty="0" err="1" smtClean="0"/>
              <a:t>taq</a:t>
            </a:r>
            <a:r>
              <a:rPr lang="en-US" sz="1600" dirty="0" smtClean="0"/>
              <a:t> input into a DNA sequencing assay aimed at generating sequence data about some plasmid, the </a:t>
            </a:r>
            <a:r>
              <a:rPr lang="en-US" sz="1600" b="1" dirty="0" smtClean="0"/>
              <a:t>reagent role </a:t>
            </a:r>
            <a:r>
              <a:rPr lang="en-US" sz="1600" dirty="0" smtClean="0"/>
              <a:t>of the </a:t>
            </a:r>
            <a:r>
              <a:rPr lang="en-US" sz="1600" dirty="0" err="1" smtClean="0"/>
              <a:t>taq</a:t>
            </a:r>
            <a:r>
              <a:rPr lang="en-US" sz="1600" dirty="0" smtClean="0"/>
              <a:t> polymerase is realized. By contrast, for an instance of </a:t>
            </a:r>
            <a:r>
              <a:rPr lang="en-US" sz="1600" dirty="0" err="1" smtClean="0"/>
              <a:t>taq</a:t>
            </a:r>
            <a:r>
              <a:rPr lang="en-US" sz="1600" dirty="0" smtClean="0"/>
              <a:t> input into an assay to evaluate the quality of the </a:t>
            </a:r>
            <a:r>
              <a:rPr lang="en-US" sz="1600" dirty="0" err="1" smtClean="0"/>
              <a:t>taq</a:t>
            </a:r>
            <a:r>
              <a:rPr lang="en-US" sz="1600" dirty="0" smtClean="0"/>
              <a:t> polymerase itself, the </a:t>
            </a:r>
            <a:r>
              <a:rPr lang="en-US" sz="1600" b="1" dirty="0" err="1" smtClean="0"/>
              <a:t>evaluant</a:t>
            </a:r>
            <a:r>
              <a:rPr lang="en-US" sz="1600" b="1" dirty="0" smtClean="0"/>
              <a:t> role </a:t>
            </a:r>
            <a:r>
              <a:rPr lang="en-US" sz="1600" dirty="0" smtClean="0"/>
              <a:t>is realized.</a:t>
            </a:r>
          </a:p>
        </p:txBody>
      </p:sp>
      <p:sp>
        <p:nvSpPr>
          <p:cNvPr id="12" name="Rectangle 11"/>
          <p:cNvSpPr/>
          <p:nvPr/>
        </p:nvSpPr>
        <p:spPr>
          <a:xfrm>
            <a:off x="775648" y="3214049"/>
            <a:ext cx="7543800" cy="351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9-11 ReO GAINING reagent vs incorporant role v1.jpg"/>
          <p:cNvPicPr>
            <a:picLocks noChangeAspect="1"/>
          </p:cNvPicPr>
          <p:nvPr/>
        </p:nvPicPr>
        <p:blipFill>
          <a:blip r:embed="rId3" cstate="print"/>
          <a:srcRect l="51667"/>
          <a:stretch>
            <a:fillRect/>
          </a:stretch>
        </p:blipFill>
        <p:spPr>
          <a:xfrm>
            <a:off x="4686300" y="4089001"/>
            <a:ext cx="4290078" cy="2523907"/>
          </a:xfrm>
          <a:prstGeom prst="rect">
            <a:avLst/>
          </a:prstGeom>
        </p:spPr>
      </p:pic>
      <p:sp>
        <p:nvSpPr>
          <p:cNvPr id="2" name="Rectangle 1"/>
          <p:cNvSpPr/>
          <p:nvPr/>
        </p:nvSpPr>
        <p:spPr>
          <a:xfrm>
            <a:off x="0" y="1571923"/>
            <a:ext cx="9144000" cy="2646878"/>
          </a:xfrm>
          <a:prstGeom prst="rect">
            <a:avLst/>
          </a:prstGeom>
        </p:spPr>
        <p:txBody>
          <a:bodyPr wrap="square">
            <a:spAutoFit/>
          </a:bodyPr>
          <a:lstStyle/>
          <a:p>
            <a:r>
              <a:rPr lang="en-US" sz="2000" b="1" dirty="0" smtClean="0"/>
              <a:t>  </a:t>
            </a:r>
            <a:endParaRPr lang="en-US" sz="1000" b="1" dirty="0" smtClean="0"/>
          </a:p>
          <a:p>
            <a:pPr marL="341313" indent="-184150">
              <a:buFont typeface="Wingdings" pitchFamily="2" charset="2"/>
              <a:buChar char="Ø"/>
            </a:pPr>
            <a:r>
              <a:rPr lang="en-US" sz="2000" b="1" dirty="0" smtClean="0"/>
              <a:t> How They Are Gained</a:t>
            </a:r>
          </a:p>
          <a:p>
            <a:pPr marL="731838" indent="-227013">
              <a:buFont typeface="Courier New" pitchFamily="49" charset="0"/>
              <a:buChar char="o"/>
            </a:pPr>
            <a:r>
              <a:rPr lang="en-US" dirty="0" smtClean="0"/>
              <a:t>Reagent and </a:t>
            </a:r>
            <a:r>
              <a:rPr lang="en-US" dirty="0" err="1" smtClean="0"/>
              <a:t>incorporant</a:t>
            </a:r>
            <a:r>
              <a:rPr lang="en-US" dirty="0" smtClean="0"/>
              <a:t> roles are similar in that both inhere in some material entity, and that the notion of ‘intent’ is central to a material entity gaining both roles. </a:t>
            </a:r>
          </a:p>
          <a:p>
            <a:pPr marL="1019175" indent="-227013">
              <a:buFont typeface="Arial" pitchFamily="34" charset="0"/>
              <a:buChar char="•"/>
            </a:pPr>
            <a:r>
              <a:rPr lang="en-US" b="1" dirty="0" smtClean="0"/>
              <a:t>A reagent role </a:t>
            </a:r>
            <a:r>
              <a:rPr lang="en-US" dirty="0" smtClean="0"/>
              <a:t>is gained through some material processing technique performed by an agent with intent for the output to be used as a reagent</a:t>
            </a:r>
          </a:p>
          <a:p>
            <a:pPr marL="1019175" indent="-227013">
              <a:buFont typeface="Arial" pitchFamily="34" charset="0"/>
              <a:buChar char="•"/>
            </a:pPr>
            <a:r>
              <a:rPr lang="en-US" b="1" dirty="0" smtClean="0"/>
              <a:t>An </a:t>
            </a:r>
            <a:r>
              <a:rPr lang="en-US" b="1" dirty="0" err="1" smtClean="0"/>
              <a:t>incorporant</a:t>
            </a:r>
            <a:r>
              <a:rPr lang="en-US" b="1" dirty="0" smtClean="0"/>
              <a:t> role </a:t>
            </a:r>
            <a:r>
              <a:rPr lang="en-US" dirty="0" smtClean="0"/>
              <a:t>can be gained merely by some intentional act in the mind of some agent, as part of some planning process.</a:t>
            </a:r>
          </a:p>
          <a:p>
            <a:pPr marL="568325" indent="-342900"/>
            <a:endParaRPr lang="en-US" dirty="0" smtClean="0"/>
          </a:p>
        </p:txBody>
      </p:sp>
      <p:sp>
        <p:nvSpPr>
          <p:cNvPr id="5" name="Rectangle 4"/>
          <p:cNvSpPr/>
          <p:nvPr/>
        </p:nvSpPr>
        <p:spPr>
          <a:xfrm>
            <a:off x="135386" y="4038600"/>
            <a:ext cx="4369496" cy="2667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53888" y="4038600"/>
            <a:ext cx="4373672" cy="2667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p:cNvSpPr txBox="1">
            <a:spLocks/>
          </p:cNvSpPr>
          <p:nvPr/>
        </p:nvSpPr>
        <p:spPr>
          <a:xfrm>
            <a:off x="457200" y="152400"/>
            <a:ext cx="81153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INCORPORANT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 name="Picture 7" descr="10-9-11 ReO GAINING reagent vs evaluant role v1.jpg"/>
          <p:cNvPicPr>
            <a:picLocks noChangeAspect="1"/>
          </p:cNvPicPr>
          <p:nvPr/>
        </p:nvPicPr>
        <p:blipFill>
          <a:blip r:embed="rId4" cstate="print"/>
          <a:srcRect r="53097"/>
          <a:stretch>
            <a:fillRect/>
          </a:stretch>
        </p:blipFill>
        <p:spPr>
          <a:xfrm>
            <a:off x="277504" y="4163704"/>
            <a:ext cx="4038600" cy="2477990"/>
          </a:xfrm>
          <a:prstGeom prst="rect">
            <a:avLst/>
          </a:prstGeom>
        </p:spPr>
      </p:pic>
      <p:sp>
        <p:nvSpPr>
          <p:cNvPr id="9" name="Rectangle 8"/>
          <p:cNvSpPr/>
          <p:nvPr/>
        </p:nvSpPr>
        <p:spPr>
          <a:xfrm>
            <a:off x="166048" y="713096"/>
            <a:ext cx="9067800" cy="1231106"/>
          </a:xfrm>
          <a:prstGeom prst="rect">
            <a:avLst/>
          </a:prstGeom>
        </p:spPr>
        <p:txBody>
          <a:bodyPr wrap="square">
            <a:spAutoFit/>
          </a:bodyPr>
          <a:lstStyle/>
          <a:p>
            <a:r>
              <a:rPr lang="en-US" sz="2000" b="1" dirty="0" err="1" smtClean="0"/>
              <a:t>Incorporant</a:t>
            </a:r>
            <a:r>
              <a:rPr lang="en-US" sz="2000" b="1" dirty="0" smtClean="0"/>
              <a:t> role</a:t>
            </a:r>
            <a:r>
              <a:rPr lang="en-US" b="1" dirty="0" smtClean="0"/>
              <a:t> </a:t>
            </a:r>
            <a:r>
              <a:rPr lang="en-US" dirty="0" smtClean="0"/>
              <a:t>- a role inhering in a material entity that is gained through a planning process and realized by the bearer's participation in a material processing where the specified output derives from the bearer of the </a:t>
            </a:r>
            <a:r>
              <a:rPr lang="en-US" dirty="0" err="1" smtClean="0"/>
              <a:t>incorporant</a:t>
            </a:r>
            <a:r>
              <a:rPr lang="en-US" dirty="0" smtClean="0"/>
              <a:t> role (</a:t>
            </a:r>
            <a:r>
              <a:rPr lang="en-US" dirty="0" err="1" smtClean="0"/>
              <a:t>ie</a:t>
            </a:r>
            <a:r>
              <a:rPr lang="en-US" dirty="0" smtClean="0"/>
              <a:t> the bearer contributes significant material to the composition of the specified output material)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10-9-11 ReO reagnet role complements eval, incorporant in assay v tech.jpg"/>
          <p:cNvPicPr>
            <a:picLocks noChangeAspect="1"/>
          </p:cNvPicPr>
          <p:nvPr/>
        </p:nvPicPr>
        <p:blipFill>
          <a:blip r:embed="rId3" cstate="print"/>
          <a:srcRect l="50833"/>
          <a:stretch>
            <a:fillRect/>
          </a:stretch>
        </p:blipFill>
        <p:spPr>
          <a:xfrm>
            <a:off x="1876863" y="3567332"/>
            <a:ext cx="5413293" cy="2971800"/>
          </a:xfrm>
          <a:prstGeom prst="rect">
            <a:avLst/>
          </a:prstGeom>
        </p:spPr>
      </p:pic>
      <p:sp>
        <p:nvSpPr>
          <p:cNvPr id="3" name="Title 5"/>
          <p:cNvSpPr txBox="1">
            <a:spLocks/>
          </p:cNvSpPr>
          <p:nvPr/>
        </p:nvSpPr>
        <p:spPr>
          <a:xfrm>
            <a:off x="484496" y="0"/>
            <a:ext cx="81153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INCORPORANT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TextBox 8"/>
          <p:cNvSpPr txBox="1"/>
          <p:nvPr/>
        </p:nvSpPr>
        <p:spPr>
          <a:xfrm>
            <a:off x="990600" y="2413337"/>
            <a:ext cx="7315200" cy="1015663"/>
          </a:xfrm>
          <a:prstGeom prst="rect">
            <a:avLst/>
          </a:prstGeom>
          <a:noFill/>
        </p:spPr>
        <p:txBody>
          <a:bodyPr wrap="square" rtlCol="0">
            <a:spAutoFit/>
          </a:bodyPr>
          <a:lstStyle/>
          <a:p>
            <a:pPr algn="ctr"/>
            <a:r>
              <a:rPr lang="en-US" sz="2000" dirty="0" smtClean="0"/>
              <a:t>In an </a:t>
            </a:r>
            <a:r>
              <a:rPr lang="en-US" sz="2000" b="1" dirty="0" smtClean="0">
                <a:solidFill>
                  <a:srgbClr val="FF0000"/>
                </a:solidFill>
              </a:rPr>
              <a:t>MATERIAL PROCESSING TECHNIQUE</a:t>
            </a:r>
            <a:r>
              <a:rPr lang="en-US" sz="2000" dirty="0" smtClean="0"/>
              <a:t>, the ‘reagent role’ </a:t>
            </a:r>
            <a:r>
              <a:rPr lang="en-US" sz="2000" b="1" dirty="0" smtClean="0"/>
              <a:t>complements</a:t>
            </a:r>
            <a:r>
              <a:rPr lang="en-US" sz="2000" dirty="0" smtClean="0"/>
              <a:t> the ‘</a:t>
            </a:r>
            <a:r>
              <a:rPr lang="en-US" sz="2000" dirty="0" err="1" smtClean="0"/>
              <a:t>incorporant</a:t>
            </a:r>
            <a:r>
              <a:rPr lang="en-US" sz="2000" dirty="0" smtClean="0"/>
              <a:t> role’, with respect to the </a:t>
            </a:r>
            <a:r>
              <a:rPr lang="en-US" sz="2000" i="1" dirty="0" err="1" smtClean="0"/>
              <a:t>derives_from</a:t>
            </a:r>
            <a:r>
              <a:rPr lang="en-US" sz="2000" i="1" dirty="0" smtClean="0"/>
              <a:t> </a:t>
            </a:r>
            <a:r>
              <a:rPr lang="en-US" sz="2000" dirty="0" smtClean="0"/>
              <a:t>relation between input and output. </a:t>
            </a:r>
            <a:endParaRPr lang="en-US" sz="2000" dirty="0"/>
          </a:p>
        </p:txBody>
      </p:sp>
      <p:sp>
        <p:nvSpPr>
          <p:cNvPr id="12" name="Rectangle 11"/>
          <p:cNvSpPr/>
          <p:nvPr/>
        </p:nvSpPr>
        <p:spPr>
          <a:xfrm>
            <a:off x="1837369" y="3466071"/>
            <a:ext cx="5518774" cy="3163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685800"/>
            <a:ext cx="9144000" cy="1908215"/>
          </a:xfrm>
          <a:prstGeom prst="rect">
            <a:avLst/>
          </a:prstGeom>
        </p:spPr>
        <p:txBody>
          <a:bodyPr wrap="square">
            <a:spAutoFit/>
          </a:bodyPr>
          <a:lstStyle/>
          <a:p>
            <a:r>
              <a:rPr lang="en-US" sz="2000" b="1" dirty="0" smtClean="0"/>
              <a:t>  </a:t>
            </a:r>
            <a:endParaRPr lang="en-US" sz="1000" b="1" dirty="0" smtClean="0"/>
          </a:p>
          <a:p>
            <a:pPr marL="341313" indent="-163513">
              <a:buFont typeface="Wingdings" pitchFamily="2" charset="2"/>
              <a:buChar char="Ø"/>
            </a:pPr>
            <a:r>
              <a:rPr lang="en-US" sz="2000" b="1" dirty="0" smtClean="0"/>
              <a:t> How They Are Realized</a:t>
            </a:r>
          </a:p>
          <a:p>
            <a:pPr marL="806450" lvl="1" indent="-342900"/>
            <a:r>
              <a:rPr lang="en-US" b="1" dirty="0" smtClean="0"/>
              <a:t>	</a:t>
            </a:r>
            <a:r>
              <a:rPr lang="en-US" dirty="0" smtClean="0"/>
              <a:t>1)  a reagent role can be realized through an assay OR a material processing technique</a:t>
            </a:r>
          </a:p>
          <a:p>
            <a:pPr marL="806450" lvl="1" indent="-342900"/>
            <a:endParaRPr lang="en-US" sz="600" dirty="0" smtClean="0"/>
          </a:p>
          <a:p>
            <a:pPr marL="806450" lvl="1" indent="-342900"/>
            <a:r>
              <a:rPr lang="en-US" dirty="0" smtClean="0"/>
              <a:t>	2)  realization of a reagent role but not an </a:t>
            </a:r>
            <a:r>
              <a:rPr lang="en-US" dirty="0" err="1" smtClean="0"/>
              <a:t>evaluant</a:t>
            </a:r>
            <a:r>
              <a:rPr lang="en-US" dirty="0" smtClean="0"/>
              <a:t> role occurs through participation in </a:t>
            </a:r>
          </a:p>
          <a:p>
            <a:pPr marL="806450" lvl="1" indent="-342900"/>
            <a:r>
              <a:rPr lang="en-US" dirty="0" smtClean="0"/>
              <a:t>            a chemical reaction (as part of an assay)</a:t>
            </a:r>
          </a:p>
          <a:p>
            <a:pPr marL="806450" lvl="1" indent="-342900"/>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0"/>
            <a:ext cx="8610600" cy="2062103"/>
          </a:xfrm>
          <a:prstGeom prst="rect">
            <a:avLst/>
          </a:prstGeom>
        </p:spPr>
        <p:txBody>
          <a:bodyPr wrap="square">
            <a:spAutoFit/>
          </a:bodyPr>
          <a:lstStyle/>
          <a:p>
            <a:pPr marL="231775" indent="-231775">
              <a:buFont typeface="Courier New" pitchFamily="49" charset="0"/>
              <a:buChar char="o"/>
            </a:pPr>
            <a:r>
              <a:rPr lang="en-US" sz="2000" dirty="0" smtClean="0"/>
              <a:t>Instruments are distinguished from reagents and </a:t>
            </a:r>
            <a:r>
              <a:rPr lang="en-US" sz="2000" dirty="0" err="1" smtClean="0"/>
              <a:t>evaluants</a:t>
            </a:r>
            <a:r>
              <a:rPr lang="en-US" sz="2000" dirty="0" smtClean="0"/>
              <a:t> in that they </a:t>
            </a:r>
            <a:r>
              <a:rPr lang="en-US" sz="2000" b="1" i="1" dirty="0" smtClean="0"/>
              <a:t>necessarily</a:t>
            </a:r>
            <a:r>
              <a:rPr lang="en-US" sz="2000" dirty="0" smtClean="0"/>
              <a:t> </a:t>
            </a:r>
            <a:r>
              <a:rPr lang="en-US" sz="2000" b="1" i="1" dirty="0" smtClean="0"/>
              <a:t>do not </a:t>
            </a:r>
            <a:r>
              <a:rPr lang="en-US" sz="2000" dirty="0" smtClean="0"/>
              <a:t>participate in (or have parts that participate in) a chemical reaction </a:t>
            </a:r>
          </a:p>
          <a:p>
            <a:pPr marL="519113" indent="-177800">
              <a:buFont typeface="Arial" pitchFamily="34" charset="0"/>
              <a:buChar char="•"/>
            </a:pPr>
            <a:r>
              <a:rPr lang="en-US" dirty="0" smtClean="0"/>
              <a:t>reagents </a:t>
            </a:r>
            <a:r>
              <a:rPr lang="en-US" b="1" i="1" dirty="0" smtClean="0"/>
              <a:t>necessarily do </a:t>
            </a:r>
            <a:r>
              <a:rPr lang="en-US" dirty="0" smtClean="0"/>
              <a:t>participate in a chemical reaction, </a:t>
            </a:r>
            <a:r>
              <a:rPr lang="en-US" dirty="0" err="1" smtClean="0"/>
              <a:t>evaluants</a:t>
            </a:r>
            <a:r>
              <a:rPr lang="en-US" dirty="0" smtClean="0"/>
              <a:t> may or may not</a:t>
            </a:r>
          </a:p>
          <a:p>
            <a:pPr marL="177800" indent="-177800">
              <a:buFont typeface="Courier New" pitchFamily="49" charset="0"/>
              <a:buChar char="o"/>
            </a:pPr>
            <a:endParaRPr lang="en-US" sz="1000" dirty="0" smtClean="0"/>
          </a:p>
          <a:p>
            <a:pPr marL="231775" indent="-231775">
              <a:buFont typeface="Courier New" pitchFamily="49" charset="0"/>
              <a:buChar char="o"/>
            </a:pPr>
            <a:r>
              <a:rPr lang="en-US" sz="2000" dirty="0" smtClean="0"/>
              <a:t>Instruments are further distinguished from </a:t>
            </a:r>
            <a:r>
              <a:rPr lang="en-US" sz="2000" dirty="0" err="1" smtClean="0"/>
              <a:t>evaluants</a:t>
            </a:r>
            <a:r>
              <a:rPr lang="en-US" sz="2000" dirty="0" smtClean="0"/>
              <a:t> in that they are not what data is generated about.</a:t>
            </a:r>
          </a:p>
        </p:txBody>
      </p:sp>
      <p:sp>
        <p:nvSpPr>
          <p:cNvPr id="3" name="Title 5"/>
          <p:cNvSpPr txBox="1">
            <a:spLocks/>
          </p:cNvSpPr>
          <p:nvPr/>
        </p:nvSpPr>
        <p:spPr>
          <a:xfrm>
            <a:off x="533400" y="152400"/>
            <a:ext cx="8153400" cy="5334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REAGENT </a:t>
            </a:r>
            <a:r>
              <a:rPr kumimoji="0" lang="en-US" sz="4400" b="0" i="0" u="none" strike="noStrike" kern="1200" cap="none" spc="0" normalizeH="0" noProof="0" dirty="0" err="1" smtClean="0">
                <a:ln>
                  <a:noFill/>
                </a:ln>
                <a:solidFill>
                  <a:schemeClr val="tx1"/>
                </a:solidFill>
                <a:effectLst/>
                <a:uLnTx/>
                <a:uFillTx/>
                <a:latin typeface="+mj-lt"/>
                <a:ea typeface="+mj-ea"/>
                <a:cs typeface="+mj-cs"/>
              </a:rPr>
              <a:t>vs</a:t>
            </a:r>
            <a:r>
              <a:rPr kumimoji="0" lang="en-US" sz="4400" b="0" i="0" u="none" strike="noStrike" kern="1200" cap="none" spc="0" normalizeH="0" noProof="0" dirty="0" smtClean="0">
                <a:ln>
                  <a:noFill/>
                </a:ln>
                <a:solidFill>
                  <a:schemeClr val="tx1"/>
                </a:solidFill>
                <a:effectLst/>
                <a:uLnTx/>
                <a:uFillTx/>
                <a:latin typeface="+mj-lt"/>
                <a:ea typeface="+mj-ea"/>
                <a:cs typeface="+mj-cs"/>
              </a:rPr>
              <a:t> INSTRUMENT ROLES</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4" name="Picture 3" descr="10-9-11 ReO research material role realized for reagent vs instrument.jpg"/>
          <p:cNvPicPr>
            <a:picLocks noChangeAspect="1"/>
          </p:cNvPicPr>
          <p:nvPr/>
        </p:nvPicPr>
        <p:blipFill>
          <a:blip r:embed="rId3" cstate="print"/>
          <a:srcRect r="40833" b="18557"/>
          <a:stretch>
            <a:fillRect/>
          </a:stretch>
        </p:blipFill>
        <p:spPr>
          <a:xfrm>
            <a:off x="1524000" y="2890360"/>
            <a:ext cx="6172200" cy="3815240"/>
          </a:xfrm>
          <a:prstGeom prst="rect">
            <a:avLst/>
          </a:prstGeom>
        </p:spPr>
      </p:pic>
      <p:sp>
        <p:nvSpPr>
          <p:cNvPr id="5" name="Rectangle 4"/>
          <p:cNvSpPr/>
          <p:nvPr/>
        </p:nvSpPr>
        <p:spPr>
          <a:xfrm>
            <a:off x="1224888" y="2873992"/>
            <a:ext cx="6629400" cy="3886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281291"/>
            <a:ext cx="8686800" cy="4447371"/>
          </a:xfrm>
          <a:prstGeom prst="rect">
            <a:avLst/>
          </a:prstGeom>
          <a:noFill/>
        </p:spPr>
        <p:txBody>
          <a:bodyPr wrap="square" rtlCol="0">
            <a:spAutoFit/>
          </a:bodyPr>
          <a:lstStyle/>
          <a:p>
            <a:pPr marL="457200" indent="-457200">
              <a:buFont typeface="+mj-lt"/>
              <a:buAutoNum type="arabicPeriod"/>
            </a:pPr>
            <a:r>
              <a:rPr lang="en-US" sz="1900" u="sng" dirty="0" smtClean="0"/>
              <a:t>A Material Processing Technique (Generation of a Labeled Antibody) </a:t>
            </a:r>
          </a:p>
          <a:p>
            <a:pPr marL="457200"/>
            <a:r>
              <a:rPr lang="en-US" sz="1900" dirty="0" smtClean="0"/>
              <a:t>In a antibody labeling technique, the antibody and </a:t>
            </a:r>
            <a:r>
              <a:rPr lang="en-US" sz="1900" dirty="0" err="1" smtClean="0"/>
              <a:t>fluorochrome</a:t>
            </a:r>
            <a:r>
              <a:rPr lang="en-US" sz="1900" dirty="0" smtClean="0"/>
              <a:t> are specified input that do not play a reagent role, as the specified output is derived from these inputs (they play </a:t>
            </a:r>
            <a:r>
              <a:rPr lang="en-US" sz="1900" dirty="0" err="1" smtClean="0"/>
              <a:t>incorporant</a:t>
            </a:r>
            <a:r>
              <a:rPr lang="en-US" sz="1900" dirty="0" smtClean="0"/>
              <a:t> roles). Any coupling or elution buffers used to facilitate this coupling reaction play reagent roles.</a:t>
            </a:r>
          </a:p>
          <a:p>
            <a:pPr marL="457200"/>
            <a:endParaRPr lang="en-US" sz="800" dirty="0" smtClean="0"/>
          </a:p>
          <a:p>
            <a:pPr marL="457200" indent="-457200"/>
            <a:r>
              <a:rPr lang="en-US" sz="1900" dirty="0" smtClean="0"/>
              <a:t>2.    </a:t>
            </a:r>
            <a:r>
              <a:rPr lang="en-US" sz="1900" u="sng" dirty="0" smtClean="0"/>
              <a:t>An Assay (Determining Degree of Labeling)</a:t>
            </a:r>
          </a:p>
          <a:p>
            <a:pPr marL="457200"/>
            <a:r>
              <a:rPr lang="en-US" sz="1900" dirty="0" smtClean="0"/>
              <a:t>In an assay to determine the efficiency of labeling of the antibody, the labeled antibody plays an </a:t>
            </a:r>
            <a:r>
              <a:rPr lang="en-US" sz="1900" dirty="0" err="1" smtClean="0"/>
              <a:t>evaluant</a:t>
            </a:r>
            <a:r>
              <a:rPr lang="en-US" sz="1900" dirty="0" smtClean="0"/>
              <a:t> role, the </a:t>
            </a:r>
            <a:r>
              <a:rPr lang="en-US" sz="1900" dirty="0" err="1" smtClean="0"/>
              <a:t>fluorochrome</a:t>
            </a:r>
            <a:r>
              <a:rPr lang="en-US" sz="1900" dirty="0" smtClean="0"/>
              <a:t> plays an </a:t>
            </a:r>
            <a:r>
              <a:rPr lang="en-US" sz="1900" dirty="0" err="1" smtClean="0"/>
              <a:t>analyte</a:t>
            </a:r>
            <a:r>
              <a:rPr lang="en-US" sz="1900" dirty="0" smtClean="0"/>
              <a:t> role, and any buffers used in the assay play reagent roles</a:t>
            </a:r>
          </a:p>
          <a:p>
            <a:pPr marL="457200"/>
            <a:endParaRPr lang="en-US" sz="800" dirty="0" smtClean="0"/>
          </a:p>
          <a:p>
            <a:pPr marL="457200" indent="-457200"/>
            <a:r>
              <a:rPr lang="en-US" sz="1900" dirty="0" smtClean="0"/>
              <a:t>3.     </a:t>
            </a:r>
            <a:r>
              <a:rPr lang="en-US" sz="1900" u="sng" dirty="0" smtClean="0"/>
              <a:t>An Assay (Detecting Expression Level and Location of a Protein of Interest)</a:t>
            </a:r>
          </a:p>
          <a:p>
            <a:pPr marL="457200"/>
            <a:r>
              <a:rPr lang="en-US" sz="1900" dirty="0" smtClean="0"/>
              <a:t>In a </a:t>
            </a:r>
            <a:r>
              <a:rPr lang="en-US" sz="1900" dirty="0" err="1" smtClean="0"/>
              <a:t>immunocytochemicsty</a:t>
            </a:r>
            <a:r>
              <a:rPr lang="en-US" sz="1900" dirty="0" smtClean="0"/>
              <a:t> assay, the cells play an </a:t>
            </a:r>
            <a:r>
              <a:rPr lang="en-US" sz="1900" dirty="0" err="1" smtClean="0"/>
              <a:t>evaluant</a:t>
            </a:r>
            <a:r>
              <a:rPr lang="en-US" sz="1900" dirty="0" smtClean="0"/>
              <a:t> role, the endogenous protein of interest plays an </a:t>
            </a:r>
            <a:r>
              <a:rPr lang="en-US" sz="1900" dirty="0" err="1" smtClean="0"/>
              <a:t>analyte</a:t>
            </a:r>
            <a:r>
              <a:rPr lang="en-US" sz="1900" dirty="0" smtClean="0"/>
              <a:t> role, and the molecular labels (labeled antibody probe, fluorescent reporter), as well as any buffers, fixatives, and detergents used, play reagent roles</a:t>
            </a:r>
            <a:r>
              <a:rPr lang="en-US" sz="2000" dirty="0" smtClean="0"/>
              <a:t>.</a:t>
            </a:r>
            <a:endParaRPr lang="en-US" sz="2000" dirty="0"/>
          </a:p>
        </p:txBody>
      </p:sp>
      <p:sp>
        <p:nvSpPr>
          <p:cNvPr id="3" name="Title 5"/>
          <p:cNvSpPr txBox="1">
            <a:spLocks/>
          </p:cNvSpPr>
          <p:nvPr/>
        </p:nvSpPr>
        <p:spPr>
          <a:xfrm>
            <a:off x="484496" y="0"/>
            <a:ext cx="8115300" cy="9906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smtClean="0">
                <a:ln>
                  <a:noFill/>
                </a:ln>
                <a:solidFill>
                  <a:schemeClr val="tx1"/>
                </a:solidFill>
                <a:effectLst/>
                <a:uLnTx/>
                <a:uFillTx/>
                <a:latin typeface="+mj-lt"/>
                <a:ea typeface="+mj-ea"/>
                <a:cs typeface="+mj-cs"/>
              </a:rPr>
              <a:t>A Unifying Example</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4" name="Rectangle 3"/>
          <p:cNvSpPr/>
          <p:nvPr/>
        </p:nvSpPr>
        <p:spPr>
          <a:xfrm>
            <a:off x="41031" y="762000"/>
            <a:ext cx="9156700" cy="430887"/>
          </a:xfrm>
          <a:prstGeom prst="rect">
            <a:avLst/>
          </a:prstGeom>
        </p:spPr>
        <p:txBody>
          <a:bodyPr wrap="square">
            <a:spAutoFit/>
          </a:bodyPr>
          <a:lstStyle/>
          <a:p>
            <a:r>
              <a:rPr lang="en-US" sz="2200" b="1" dirty="0" smtClean="0"/>
              <a:t>Explanation of Roles Realized Through The Life Cycle of an Antibody Reagent</a:t>
            </a:r>
          </a:p>
        </p:txBody>
      </p:sp>
      <p:sp>
        <p:nvSpPr>
          <p:cNvPr id="5" name="Rectangle 4"/>
          <p:cNvSpPr/>
          <p:nvPr/>
        </p:nvSpPr>
        <p:spPr>
          <a:xfrm>
            <a:off x="152400" y="5765800"/>
            <a:ext cx="8991600" cy="969496"/>
          </a:xfrm>
          <a:prstGeom prst="rect">
            <a:avLst/>
          </a:prstGeom>
        </p:spPr>
        <p:txBody>
          <a:bodyPr wrap="square">
            <a:spAutoFit/>
          </a:bodyPr>
          <a:lstStyle/>
          <a:p>
            <a:r>
              <a:rPr lang="en-US" sz="1900" dirty="0" smtClean="0"/>
              <a:t>This example illustrates how a given material entity (an antibody, for example) can bear many different research material roles (an </a:t>
            </a:r>
            <a:r>
              <a:rPr lang="en-US" sz="1900" dirty="0" err="1" smtClean="0"/>
              <a:t>incorporant</a:t>
            </a:r>
            <a:r>
              <a:rPr lang="en-US" sz="1900" dirty="0" smtClean="0"/>
              <a:t> role, an </a:t>
            </a:r>
            <a:r>
              <a:rPr lang="en-US" sz="1900" dirty="0" err="1" smtClean="0"/>
              <a:t>evaluant</a:t>
            </a:r>
            <a:r>
              <a:rPr lang="en-US" sz="1900" dirty="0" smtClean="0"/>
              <a:t> role, a reagent role), and how these roles are realized in different processes.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0557"/>
            <a:ext cx="8763000" cy="7232749"/>
          </a:xfrm>
          <a:prstGeom prst="rect">
            <a:avLst/>
          </a:prstGeom>
          <a:noFill/>
        </p:spPr>
        <p:txBody>
          <a:bodyPr wrap="square" rtlCol="0">
            <a:spAutoFit/>
          </a:bodyPr>
          <a:lstStyle/>
          <a:p>
            <a:pPr marL="342900" indent="-342900" algn="ctr"/>
            <a:r>
              <a:rPr lang="en-US" sz="4400" dirty="0" smtClean="0">
                <a:latin typeface="+mj-lt"/>
              </a:rPr>
              <a:t>OUTLINE</a:t>
            </a:r>
          </a:p>
          <a:p>
            <a:pPr marL="342900" indent="-342900" algn="ctr"/>
            <a:endParaRPr lang="en-US" sz="1000" dirty="0" smtClean="0"/>
          </a:p>
          <a:p>
            <a:pPr marL="342900" indent="-342900" algn="ctr"/>
            <a:endParaRPr lang="en-US" sz="1000" dirty="0" smtClean="0"/>
          </a:p>
          <a:p>
            <a:pPr marL="342900" indent="-342900"/>
            <a:r>
              <a:rPr lang="en-US" sz="3200" dirty="0" smtClean="0"/>
              <a:t>I.   </a:t>
            </a:r>
            <a:r>
              <a:rPr lang="en-US" sz="3200" dirty="0" err="1" smtClean="0"/>
              <a:t>ReO</a:t>
            </a:r>
            <a:r>
              <a:rPr lang="en-US" sz="3200" dirty="0" smtClean="0"/>
              <a:t> Overview</a:t>
            </a:r>
          </a:p>
          <a:p>
            <a:pPr marL="342900" indent="-342900">
              <a:buAutoNum type="arabicPeriod"/>
            </a:pPr>
            <a:endParaRPr lang="en-US" sz="1000" dirty="0" smtClean="0"/>
          </a:p>
          <a:p>
            <a:pPr marL="571500" indent="-571500"/>
            <a:r>
              <a:rPr lang="en-US" sz="3200" dirty="0" smtClean="0"/>
              <a:t>II.  The Nature of Reagents </a:t>
            </a:r>
          </a:p>
          <a:p>
            <a:pPr marL="1309688" lvl="1" indent="-341313">
              <a:buFont typeface="Courier New" pitchFamily="49" charset="0"/>
              <a:buChar char="o"/>
              <a:tabLst>
                <a:tab pos="1255713" algn="l"/>
              </a:tabLst>
            </a:pPr>
            <a:r>
              <a:rPr lang="en-US" sz="2400" dirty="0" smtClean="0"/>
              <a:t>Definitions </a:t>
            </a:r>
          </a:p>
          <a:p>
            <a:pPr marL="1309688" lvl="1" indent="-341313">
              <a:buFont typeface="Courier New" pitchFamily="49" charset="0"/>
              <a:buChar char="o"/>
            </a:pPr>
            <a:r>
              <a:rPr lang="en-US" sz="2400" dirty="0" smtClean="0"/>
              <a:t>Modeling Issues</a:t>
            </a:r>
          </a:p>
          <a:p>
            <a:pPr marL="1319213" lvl="1" indent="-342900">
              <a:buFont typeface="Courier New" pitchFamily="49" charset="0"/>
              <a:buChar char="o"/>
            </a:pPr>
            <a:r>
              <a:rPr lang="en-US" sz="2400" dirty="0" smtClean="0"/>
              <a:t>Distinction from other research material roles</a:t>
            </a:r>
          </a:p>
          <a:p>
            <a:pPr marL="1878013" lvl="3" indent="-342900">
              <a:buFont typeface="Arial" pitchFamily="34" charset="0"/>
              <a:buChar char="•"/>
            </a:pPr>
            <a:r>
              <a:rPr lang="en-US" sz="2400" dirty="0" err="1" smtClean="0"/>
              <a:t>Evaluant</a:t>
            </a:r>
            <a:r>
              <a:rPr lang="en-US" sz="2400" dirty="0" smtClean="0"/>
              <a:t> Role</a:t>
            </a:r>
          </a:p>
          <a:p>
            <a:pPr marL="1878013" lvl="3" indent="-342900">
              <a:buFont typeface="Arial" pitchFamily="34" charset="0"/>
              <a:buChar char="•"/>
            </a:pPr>
            <a:r>
              <a:rPr lang="en-US" sz="2400" dirty="0" smtClean="0"/>
              <a:t>Instrument Role</a:t>
            </a:r>
          </a:p>
          <a:p>
            <a:pPr marL="1878013" lvl="3" indent="-342900">
              <a:buFont typeface="Arial" pitchFamily="34" charset="0"/>
              <a:buChar char="•"/>
            </a:pPr>
            <a:r>
              <a:rPr lang="en-US" sz="2400" dirty="0" err="1" smtClean="0"/>
              <a:t>Incorporant</a:t>
            </a:r>
            <a:r>
              <a:rPr lang="en-US" sz="2400" dirty="0" smtClean="0"/>
              <a:t> Role</a:t>
            </a:r>
          </a:p>
          <a:p>
            <a:pPr marL="800100" lvl="1" indent="-342900">
              <a:buFontTx/>
              <a:buChar char="-"/>
            </a:pPr>
            <a:endParaRPr lang="en-US" sz="1000" dirty="0" smtClean="0"/>
          </a:p>
          <a:p>
            <a:pPr marL="571500" indent="-571500"/>
            <a:r>
              <a:rPr lang="en-US" sz="3200" dirty="0" smtClean="0">
                <a:solidFill>
                  <a:srgbClr val="0070C0"/>
                </a:solidFill>
              </a:rPr>
              <a:t>III.  Material Processing</a:t>
            </a:r>
          </a:p>
          <a:p>
            <a:pPr marL="571500" indent="-571500">
              <a:buAutoNum type="romanUcPeriod" startAt="4"/>
            </a:pPr>
            <a:endParaRPr lang="en-US" sz="1000" dirty="0" smtClean="0"/>
          </a:p>
          <a:p>
            <a:pPr marL="571500" indent="-571500">
              <a:buAutoNum type="romanUcPeriod" startAt="4"/>
            </a:pPr>
            <a:r>
              <a:rPr lang="en-US" sz="3200" dirty="0" smtClean="0"/>
              <a:t>Specimen Role</a:t>
            </a:r>
          </a:p>
          <a:p>
            <a:pPr marL="800100" lvl="1" indent="-342900">
              <a:buFontTx/>
              <a:buChar char="-"/>
            </a:pPr>
            <a:endParaRPr lang="en-US" sz="1000" dirty="0" smtClean="0"/>
          </a:p>
          <a:p>
            <a:pPr marL="342900" indent="-342900"/>
            <a:r>
              <a:rPr lang="en-US" sz="3200" dirty="0" smtClean="0"/>
              <a:t>V.   Label Role</a:t>
            </a:r>
            <a:endParaRPr lang="en-US" sz="3200" dirty="0"/>
          </a:p>
          <a:p>
            <a:pPr marL="342900" indent="-342900">
              <a:buAutoNum type="arabicPeriod"/>
            </a:pPr>
            <a:endParaRPr lang="en-US" sz="3200" dirty="0" smtClean="0"/>
          </a:p>
          <a:p>
            <a:pPr marL="342900" indent="-342900"/>
            <a:endParaRPr 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032345"/>
            <a:ext cx="8458200" cy="5632311"/>
          </a:xfrm>
          <a:prstGeom prst="rect">
            <a:avLst/>
          </a:prstGeom>
          <a:noFill/>
        </p:spPr>
        <p:txBody>
          <a:bodyPr wrap="square" rtlCol="0">
            <a:spAutoFit/>
          </a:bodyPr>
          <a:lstStyle/>
          <a:p>
            <a:pPr marL="231775" indent="-231775">
              <a:buFont typeface="Courier New" pitchFamily="49" charset="0"/>
              <a:buChar char="o"/>
            </a:pPr>
            <a:r>
              <a:rPr lang="en-US" sz="2400" dirty="0" smtClean="0"/>
              <a:t>There  is a lack of clarity and consistency within OBI and across OBO foundry regarding the meaning and use of general terms such as ‘processing’, ‘modification’, ‘production’, ‘transformation’, etc.</a:t>
            </a:r>
          </a:p>
          <a:p>
            <a:pPr marL="231775" indent="-231775">
              <a:buFont typeface="Courier New" pitchFamily="49" charset="0"/>
              <a:buChar char="o"/>
            </a:pPr>
            <a:endParaRPr lang="en-US" sz="2400" dirty="0"/>
          </a:p>
          <a:p>
            <a:pPr marL="231775" indent="-231775">
              <a:buFont typeface="Courier New" pitchFamily="49" charset="0"/>
              <a:buChar char="o"/>
            </a:pPr>
            <a:r>
              <a:rPr lang="en-US" sz="2400" dirty="0" smtClean="0"/>
              <a:t>Clearly defining and applying these high level terms will propagate downward into more consistent usage in naming/defining classes, and better interoperability between </a:t>
            </a:r>
            <a:r>
              <a:rPr lang="en-US" sz="2400" dirty="0" err="1" smtClean="0"/>
              <a:t>ontologies</a:t>
            </a:r>
            <a:endParaRPr lang="en-US" sz="2400" dirty="0" smtClean="0"/>
          </a:p>
          <a:p>
            <a:pPr marL="231775" indent="-231775">
              <a:buFont typeface="Courier New" pitchFamily="49" charset="0"/>
              <a:buChar char="o"/>
            </a:pPr>
            <a:endParaRPr lang="en-US" sz="2400" dirty="0" smtClean="0"/>
          </a:p>
          <a:p>
            <a:pPr marL="231775" indent="-231775">
              <a:buFont typeface="Courier New" pitchFamily="49" charset="0"/>
              <a:buChar char="o"/>
            </a:pPr>
            <a:r>
              <a:rPr lang="en-US" sz="2400" dirty="0" err="1" smtClean="0"/>
              <a:t>ReO</a:t>
            </a:r>
            <a:r>
              <a:rPr lang="en-US" sz="2400" dirty="0" smtClean="0"/>
              <a:t> will benefit immediately from such resolution, as reagents are modeled in </a:t>
            </a:r>
            <a:r>
              <a:rPr lang="en-US" sz="2400" dirty="0" err="1" smtClean="0"/>
              <a:t>ReO</a:t>
            </a:r>
            <a:r>
              <a:rPr lang="en-US" sz="2400" dirty="0" smtClean="0"/>
              <a:t> as outputs of some ‘material processing’</a:t>
            </a:r>
          </a:p>
          <a:p>
            <a:pPr marL="231775" indent="-231775">
              <a:buFont typeface="Courier New" pitchFamily="49" charset="0"/>
              <a:buChar char="o"/>
            </a:pPr>
            <a:endParaRPr lang="en-US" sz="2400" dirty="0" smtClean="0"/>
          </a:p>
          <a:p>
            <a:pPr marL="231775" indent="-231775">
              <a:buFont typeface="Courier New" pitchFamily="49" charset="0"/>
              <a:buChar char="o"/>
            </a:pPr>
            <a:r>
              <a:rPr lang="en-US" sz="2400" dirty="0" smtClean="0"/>
              <a:t> These issues are also immediately relevant for services modeling in eagle-</a:t>
            </a:r>
            <a:r>
              <a:rPr lang="en-US" sz="2400" dirty="0" err="1" smtClean="0"/>
              <a:t>i</a:t>
            </a:r>
            <a:r>
              <a:rPr lang="en-US" sz="2400" dirty="0" smtClean="0"/>
              <a:t> (Carlo) </a:t>
            </a:r>
            <a:endParaRPr lang="en-US" b="1" dirty="0" smtClean="0"/>
          </a:p>
        </p:txBody>
      </p:sp>
      <p:sp>
        <p:nvSpPr>
          <p:cNvPr id="4" name="Title 5"/>
          <p:cNvSpPr txBox="1">
            <a:spLocks/>
          </p:cNvSpPr>
          <p:nvPr/>
        </p:nvSpPr>
        <p:spPr>
          <a:xfrm>
            <a:off x="457200" y="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III. MATERIAL PROCESSING</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200" y="-11145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MATERIAL PROCESSING</a:t>
            </a:r>
          </a:p>
        </p:txBody>
      </p:sp>
      <p:sp>
        <p:nvSpPr>
          <p:cNvPr id="3" name="TextBox 2"/>
          <p:cNvSpPr txBox="1"/>
          <p:nvPr/>
        </p:nvSpPr>
        <p:spPr>
          <a:xfrm>
            <a:off x="228600" y="810935"/>
            <a:ext cx="8763000" cy="6247864"/>
          </a:xfrm>
          <a:prstGeom prst="rect">
            <a:avLst/>
          </a:prstGeom>
          <a:noFill/>
        </p:spPr>
        <p:txBody>
          <a:bodyPr wrap="square" rtlCol="0">
            <a:spAutoFit/>
          </a:bodyPr>
          <a:lstStyle/>
          <a:p>
            <a:r>
              <a:rPr lang="en-US" b="1" dirty="0" err="1" smtClean="0"/>
              <a:t>OBI:Material</a:t>
            </a:r>
            <a:r>
              <a:rPr lang="en-US" b="1" dirty="0" smtClean="0"/>
              <a:t> Processing</a:t>
            </a:r>
            <a:endParaRPr lang="en-US" b="1" dirty="0"/>
          </a:p>
          <a:p>
            <a:pPr marL="231775" fontAlgn="ctr"/>
            <a:r>
              <a:rPr lang="en-US" u="sng" dirty="0"/>
              <a:t>Def</a:t>
            </a:r>
            <a:r>
              <a:rPr lang="en-US" dirty="0"/>
              <a:t>:  A planned process which results in </a:t>
            </a:r>
            <a:r>
              <a:rPr lang="en-US" u="sng" dirty="0"/>
              <a:t>physical changes </a:t>
            </a:r>
            <a:r>
              <a:rPr lang="en-US" dirty="0"/>
              <a:t>in a specified input material</a:t>
            </a:r>
            <a:endParaRPr lang="en-US" dirty="0" smtClean="0"/>
          </a:p>
          <a:p>
            <a:pPr marL="231775" fontAlgn="ctr"/>
            <a:r>
              <a:rPr lang="en-US" u="sng" dirty="0"/>
              <a:t>Examples:</a:t>
            </a:r>
            <a:r>
              <a:rPr lang="en-US" dirty="0"/>
              <a:t>  A cell </a:t>
            </a:r>
            <a:r>
              <a:rPr lang="en-US" dirty="0" err="1"/>
              <a:t>lysis</a:t>
            </a:r>
            <a:r>
              <a:rPr lang="en-US" dirty="0"/>
              <a:t>, production of a cloning vector, creating a buffer.</a:t>
            </a:r>
            <a:endParaRPr lang="en-US" dirty="0" smtClean="0"/>
          </a:p>
          <a:p>
            <a:pPr marL="231775" fontAlgn="ctr"/>
            <a:r>
              <a:rPr lang="en-US" u="sng" dirty="0"/>
              <a:t>Axioms: </a:t>
            </a:r>
            <a:r>
              <a:rPr lang="en-US" dirty="0" smtClean="0"/>
              <a:t>   (</a:t>
            </a:r>
            <a:r>
              <a:rPr lang="en-US" dirty="0" err="1"/>
              <a:t>e</a:t>
            </a:r>
            <a:r>
              <a:rPr lang="en-US" dirty="0" err="1" smtClean="0"/>
              <a:t>q</a:t>
            </a:r>
            <a:r>
              <a:rPr lang="en-US" dirty="0" smtClean="0"/>
              <a:t>) </a:t>
            </a:r>
            <a:r>
              <a:rPr lang="en-US" dirty="0" err="1"/>
              <a:t>achieves_planned_objective</a:t>
            </a:r>
            <a:r>
              <a:rPr lang="en-US" dirty="0"/>
              <a:t> some '</a:t>
            </a:r>
            <a:r>
              <a:rPr lang="en-US" b="1" dirty="0"/>
              <a:t>material transformation </a:t>
            </a:r>
            <a:r>
              <a:rPr lang="en-US" b="1" dirty="0" smtClean="0"/>
              <a:t>objective‘</a:t>
            </a:r>
          </a:p>
          <a:p>
            <a:pPr marL="231775" fontAlgn="ctr"/>
            <a:r>
              <a:rPr lang="en-US" dirty="0" smtClean="0"/>
              <a:t>	      (super) </a:t>
            </a:r>
            <a:r>
              <a:rPr lang="en-US" dirty="0" err="1" smtClean="0"/>
              <a:t>has_specified_output</a:t>
            </a:r>
            <a:r>
              <a:rPr lang="en-US" dirty="0" smtClean="0"/>
              <a:t> some </a:t>
            </a:r>
            <a:r>
              <a:rPr lang="en-US" b="1" dirty="0" smtClean="0"/>
              <a:t>'processed material’</a:t>
            </a:r>
          </a:p>
          <a:p>
            <a:pPr fontAlgn="ctr"/>
            <a:endParaRPr lang="en-US" sz="1000" dirty="0" smtClean="0"/>
          </a:p>
          <a:p>
            <a:pPr marL="573088" lvl="8" indent="-163513" fontAlgn="ctr">
              <a:buFont typeface="Arial" pitchFamily="34" charset="0"/>
              <a:buChar char="•"/>
            </a:pPr>
            <a:r>
              <a:rPr lang="en-US" i="1" dirty="0" smtClean="0">
                <a:solidFill>
                  <a:srgbClr val="FF0000"/>
                </a:solidFill>
              </a:rPr>
              <a:t>What is meant by ‘</a:t>
            </a:r>
            <a:r>
              <a:rPr lang="en-US" i="1" u="sng" dirty="0" smtClean="0">
                <a:solidFill>
                  <a:srgbClr val="FF0000"/>
                </a:solidFill>
              </a:rPr>
              <a:t>physical change</a:t>
            </a:r>
            <a:r>
              <a:rPr lang="en-US" i="1" dirty="0" smtClean="0">
                <a:solidFill>
                  <a:srgbClr val="FF0000"/>
                </a:solidFill>
              </a:rPr>
              <a:t>’? Does this require some structural change , or merely some spatial re-organization (</a:t>
            </a:r>
            <a:r>
              <a:rPr lang="en-US" i="1" dirty="0" err="1" smtClean="0">
                <a:solidFill>
                  <a:srgbClr val="FF0000"/>
                </a:solidFill>
              </a:rPr>
              <a:t>ie</a:t>
            </a:r>
            <a:r>
              <a:rPr lang="en-US" i="1" dirty="0" smtClean="0">
                <a:solidFill>
                  <a:srgbClr val="FF0000"/>
                </a:solidFill>
              </a:rPr>
              <a:t> a material separation or combination, a collection or specimen creation)?</a:t>
            </a:r>
          </a:p>
          <a:p>
            <a:pPr fontAlgn="ctr"/>
            <a:endParaRPr lang="en-US" sz="1000" dirty="0"/>
          </a:p>
          <a:p>
            <a:r>
              <a:rPr lang="en-US" b="1" dirty="0" err="1" smtClean="0"/>
              <a:t>OBI:Material</a:t>
            </a:r>
            <a:r>
              <a:rPr lang="en-US" b="1" dirty="0" smtClean="0"/>
              <a:t> </a:t>
            </a:r>
            <a:r>
              <a:rPr lang="en-US" b="1" dirty="0"/>
              <a:t>Transformation </a:t>
            </a:r>
            <a:r>
              <a:rPr lang="en-US" b="1" dirty="0" smtClean="0"/>
              <a:t>Objective</a:t>
            </a:r>
            <a:endParaRPr lang="en-US" b="1" dirty="0"/>
          </a:p>
          <a:p>
            <a:pPr marL="231775" fontAlgn="ctr"/>
            <a:r>
              <a:rPr lang="en-US" u="sng" dirty="0"/>
              <a:t>Def: </a:t>
            </a:r>
            <a:r>
              <a:rPr lang="en-US" dirty="0"/>
              <a:t>an objective specification that </a:t>
            </a:r>
            <a:r>
              <a:rPr lang="en-US" u="sng" dirty="0"/>
              <a:t>creates</a:t>
            </a:r>
            <a:r>
              <a:rPr lang="en-US" dirty="0">
                <a:solidFill>
                  <a:srgbClr val="FF0000"/>
                </a:solidFill>
              </a:rPr>
              <a:t> </a:t>
            </a:r>
            <a:r>
              <a:rPr lang="en-US" dirty="0" smtClean="0"/>
              <a:t>a </a:t>
            </a:r>
            <a:r>
              <a:rPr lang="en-US" dirty="0"/>
              <a:t>specific output object from input </a:t>
            </a:r>
            <a:r>
              <a:rPr lang="en-US" dirty="0" smtClean="0"/>
              <a:t>materials</a:t>
            </a:r>
          </a:p>
          <a:p>
            <a:pPr marL="231775" fontAlgn="ctr"/>
            <a:r>
              <a:rPr lang="en-US" u="sng" dirty="0"/>
              <a:t>Examples: </a:t>
            </a:r>
            <a:r>
              <a:rPr lang="en-US" dirty="0"/>
              <a:t>The objective to create a mouse infected with LCM virus. The objective to create a defined solution of PBS.</a:t>
            </a:r>
            <a:endParaRPr lang="en-US" dirty="0" smtClean="0"/>
          </a:p>
          <a:p>
            <a:pPr marL="231775" fontAlgn="ctr"/>
            <a:r>
              <a:rPr lang="en-US" u="sng" dirty="0"/>
              <a:t>Axioms: </a:t>
            </a:r>
            <a:r>
              <a:rPr lang="en-US" dirty="0" smtClean="0"/>
              <a:t>None</a:t>
            </a:r>
          </a:p>
          <a:p>
            <a:pPr fontAlgn="ctr"/>
            <a:endParaRPr lang="en-US" sz="1000" i="1" dirty="0" smtClean="0">
              <a:solidFill>
                <a:srgbClr val="FF0000"/>
              </a:solidFill>
            </a:endParaRPr>
          </a:p>
          <a:p>
            <a:pPr marL="573088" indent="-163513">
              <a:buFont typeface="Arial" pitchFamily="34" charset="0"/>
              <a:buChar char="•"/>
            </a:pPr>
            <a:r>
              <a:rPr lang="en-US" i="1" dirty="0" smtClean="0">
                <a:solidFill>
                  <a:srgbClr val="FF0000"/>
                </a:solidFill>
              </a:rPr>
              <a:t>Is ‘transformation’ used in the same sense here as in the ‘transformation’ relation?</a:t>
            </a:r>
          </a:p>
          <a:p>
            <a:pPr marL="573088" indent="-163513">
              <a:buFont typeface="Arial" pitchFamily="34" charset="0"/>
              <a:buChar char="•"/>
            </a:pPr>
            <a:r>
              <a:rPr lang="en-US" i="1" dirty="0" smtClean="0">
                <a:solidFill>
                  <a:srgbClr val="FF0000"/>
                </a:solidFill>
              </a:rPr>
              <a:t>What implied by the use of 'creates' in this definition (</a:t>
            </a:r>
            <a:r>
              <a:rPr lang="en-US" i="1" dirty="0" err="1" smtClean="0">
                <a:solidFill>
                  <a:srgbClr val="FF0000"/>
                </a:solidFill>
              </a:rPr>
              <a:t>vs</a:t>
            </a:r>
            <a:r>
              <a:rPr lang="en-US" i="1" dirty="0" smtClean="0">
                <a:solidFill>
                  <a:srgbClr val="FF0000"/>
                </a:solidFill>
              </a:rPr>
              <a:t> ’creates or changes’ below)?</a:t>
            </a:r>
          </a:p>
          <a:p>
            <a:pPr fontAlgn="ctr"/>
            <a:endParaRPr lang="en-US" sz="1000" dirty="0"/>
          </a:p>
          <a:p>
            <a:r>
              <a:rPr lang="en-US" b="1" dirty="0" err="1" smtClean="0"/>
              <a:t>OBI:Processed</a:t>
            </a:r>
            <a:r>
              <a:rPr lang="en-US" b="1" dirty="0" smtClean="0"/>
              <a:t> material</a:t>
            </a:r>
            <a:endParaRPr lang="en-US" b="1" dirty="0"/>
          </a:p>
          <a:p>
            <a:pPr marL="231775" fontAlgn="ctr"/>
            <a:r>
              <a:rPr lang="en-US" dirty="0"/>
              <a:t>Def : Is a material entity that </a:t>
            </a:r>
            <a:r>
              <a:rPr lang="en-US" dirty="0" smtClean="0"/>
              <a:t>is</a:t>
            </a:r>
            <a:r>
              <a:rPr lang="en-US" u="sng" dirty="0" smtClean="0"/>
              <a:t> created or changed </a:t>
            </a:r>
            <a:r>
              <a:rPr lang="en-US" dirty="0" smtClean="0"/>
              <a:t>during </a:t>
            </a:r>
            <a:r>
              <a:rPr lang="en-US" dirty="0"/>
              <a:t>material processing.</a:t>
            </a:r>
            <a:endParaRPr lang="en-US" dirty="0" smtClean="0"/>
          </a:p>
          <a:p>
            <a:pPr marL="231775" fontAlgn="ctr"/>
            <a:r>
              <a:rPr lang="en-US" dirty="0"/>
              <a:t>Examples: Examples include gel matrices, filter paper, </a:t>
            </a:r>
            <a:r>
              <a:rPr lang="en-US" dirty="0" err="1"/>
              <a:t>parafilm</a:t>
            </a:r>
            <a:r>
              <a:rPr lang="en-US" dirty="0"/>
              <a:t> and buffer solutions, mass spectrometer, tissue samples</a:t>
            </a:r>
            <a:endParaRPr lang="en-US" dirty="0" smtClean="0"/>
          </a:p>
          <a:p>
            <a:pPr marL="231775" fontAlgn="ctr"/>
            <a:r>
              <a:rPr lang="en-US" dirty="0" smtClean="0"/>
              <a:t>Axioms:  (</a:t>
            </a:r>
            <a:r>
              <a:rPr lang="en-US" dirty="0" err="1" smtClean="0"/>
              <a:t>eq</a:t>
            </a:r>
            <a:r>
              <a:rPr lang="en-US" dirty="0" smtClean="0"/>
              <a:t>) </a:t>
            </a:r>
            <a:r>
              <a:rPr lang="en-US" dirty="0" err="1" smtClean="0"/>
              <a:t>material_entity</a:t>
            </a:r>
            <a:r>
              <a:rPr lang="en-US" dirty="0" smtClean="0"/>
              <a:t> </a:t>
            </a:r>
            <a:r>
              <a:rPr lang="en-US" dirty="0"/>
              <a:t>and (</a:t>
            </a:r>
            <a:r>
              <a:rPr lang="en-US" dirty="0" err="1"/>
              <a:t>is_specified_output_of</a:t>
            </a:r>
            <a:r>
              <a:rPr lang="en-US" dirty="0"/>
              <a:t> some 'material processing') </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err="1" smtClean="0">
                <a:latin typeface="+mj-lt"/>
                <a:ea typeface="+mj-ea"/>
                <a:cs typeface="+mj-cs"/>
              </a:rPr>
              <a:t>ReO</a:t>
            </a:r>
            <a:r>
              <a:rPr lang="en-US" sz="4000" dirty="0" smtClean="0">
                <a:latin typeface="+mj-lt"/>
                <a:ea typeface="+mj-ea"/>
                <a:cs typeface="+mj-cs"/>
              </a:rPr>
              <a:t> MODELING</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0" name="TextBox 29"/>
          <p:cNvSpPr txBox="1"/>
          <p:nvPr/>
        </p:nvSpPr>
        <p:spPr>
          <a:xfrm>
            <a:off x="457200" y="762000"/>
            <a:ext cx="8458200" cy="2339102"/>
          </a:xfrm>
          <a:prstGeom prst="rect">
            <a:avLst/>
          </a:prstGeom>
          <a:noFill/>
        </p:spPr>
        <p:txBody>
          <a:bodyPr wrap="square" rtlCol="0">
            <a:spAutoFit/>
          </a:bodyPr>
          <a:lstStyle/>
          <a:p>
            <a:pPr marL="231775" indent="-231775">
              <a:buFont typeface="Courier New" pitchFamily="49" charset="0"/>
              <a:buChar char="o"/>
            </a:pPr>
            <a:r>
              <a:rPr lang="en-US" sz="2000" dirty="0" err="1" smtClean="0"/>
              <a:t>ReO</a:t>
            </a:r>
            <a:r>
              <a:rPr lang="en-US" sz="2000" dirty="0" smtClean="0"/>
              <a:t> is being built using OBI development principles and design patterns, and is intended to be integrated/aligned with OBI in the future </a:t>
            </a:r>
          </a:p>
          <a:p>
            <a:pPr marL="627063" lvl="1" indent="-169863">
              <a:buFont typeface="Arial" pitchFamily="34" charset="0"/>
              <a:buChar char="•"/>
            </a:pPr>
            <a:r>
              <a:rPr lang="en-US" dirty="0" smtClean="0"/>
              <a:t>uses BFO/IAO, links material reagents to related processes, objectives, roles  using RO-compliant properties, uses logical definitions to infer hierarchical structure</a:t>
            </a:r>
          </a:p>
          <a:p>
            <a:pPr marL="627063" lvl="1" indent="-169863">
              <a:buFont typeface="Arial" pitchFamily="34" charset="0"/>
              <a:buChar char="•"/>
            </a:pPr>
            <a:endParaRPr lang="en-US" sz="1000" dirty="0" smtClean="0"/>
          </a:p>
          <a:p>
            <a:pPr marL="231775" lvl="1" indent="-231775">
              <a:buFont typeface="Courier New" pitchFamily="49" charset="0"/>
              <a:buChar char="o"/>
            </a:pPr>
            <a:r>
              <a:rPr lang="en-US" sz="2000" dirty="0" smtClean="0"/>
              <a:t>Reagents are asserted according to their natural type, imported from an appropriate reference ontology,  and a stand alone reagent hierarchy is inferred based on logical class restrictions and definitions</a:t>
            </a:r>
          </a:p>
        </p:txBody>
      </p:sp>
      <p:grpSp>
        <p:nvGrpSpPr>
          <p:cNvPr id="35" name="Group 34"/>
          <p:cNvGrpSpPr/>
          <p:nvPr/>
        </p:nvGrpSpPr>
        <p:grpSpPr>
          <a:xfrm>
            <a:off x="685800" y="3200400"/>
            <a:ext cx="7924800" cy="2667000"/>
            <a:chOff x="685800" y="4443484"/>
            <a:chExt cx="7674591" cy="2414516"/>
          </a:xfrm>
        </p:grpSpPr>
        <p:grpSp>
          <p:nvGrpSpPr>
            <p:cNvPr id="5" name="Group 39"/>
            <p:cNvGrpSpPr/>
            <p:nvPr/>
          </p:nvGrpSpPr>
          <p:grpSpPr>
            <a:xfrm>
              <a:off x="685800" y="4443484"/>
              <a:ext cx="3733800" cy="2362200"/>
              <a:chOff x="-3124200" y="1676400"/>
              <a:chExt cx="4267200" cy="3022600"/>
            </a:xfrm>
          </p:grpSpPr>
          <p:grpSp>
            <p:nvGrpSpPr>
              <p:cNvPr id="6" name="Group 38"/>
              <p:cNvGrpSpPr/>
              <p:nvPr/>
            </p:nvGrpSpPr>
            <p:grpSpPr>
              <a:xfrm>
                <a:off x="-3124200" y="1676400"/>
                <a:ext cx="4267200" cy="2743200"/>
                <a:chOff x="-3124200" y="1676400"/>
                <a:chExt cx="4267200" cy="2743200"/>
              </a:xfrm>
            </p:grpSpPr>
            <p:pic>
              <p:nvPicPr>
                <p:cNvPr id="8" name="Picture 2"/>
                <p:cNvPicPr>
                  <a:picLocks noChangeAspect="1" noChangeArrowheads="1"/>
                </p:cNvPicPr>
                <p:nvPr/>
              </p:nvPicPr>
              <p:blipFill>
                <a:blip r:embed="rId2" cstate="print"/>
                <a:srcRect l="7778" t="43556" r="76667" b="42978"/>
                <a:stretch>
                  <a:fillRect/>
                </a:stretch>
              </p:blipFill>
              <p:spPr bwMode="auto">
                <a:xfrm>
                  <a:off x="-3124200" y="1981200"/>
                  <a:ext cx="4260859" cy="2438400"/>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l="7778" t="36778" r="76644" b="61111"/>
                <a:stretch>
                  <a:fillRect/>
                </a:stretch>
              </p:blipFill>
              <p:spPr bwMode="auto">
                <a:xfrm>
                  <a:off x="-3124200" y="1676400"/>
                  <a:ext cx="4267200" cy="382284"/>
                </a:xfrm>
                <a:prstGeom prst="rect">
                  <a:avLst/>
                </a:prstGeom>
                <a:noFill/>
                <a:ln w="9525">
                  <a:noFill/>
                  <a:miter lim="800000"/>
                  <a:headEnd/>
                  <a:tailEnd/>
                </a:ln>
              </p:spPr>
            </p:pic>
          </p:grpSp>
          <p:pic>
            <p:nvPicPr>
              <p:cNvPr id="7" name="Picture 2"/>
              <p:cNvPicPr>
                <a:picLocks noChangeAspect="1" noChangeArrowheads="1"/>
              </p:cNvPicPr>
              <p:nvPr/>
            </p:nvPicPr>
            <p:blipFill>
              <a:blip r:embed="rId2" cstate="print"/>
              <a:srcRect l="7778" t="54513" r="76667" b="37912"/>
              <a:stretch>
                <a:fillRect/>
              </a:stretch>
            </p:blipFill>
            <p:spPr bwMode="auto">
              <a:xfrm>
                <a:off x="-3124200" y="3327400"/>
                <a:ext cx="4260858" cy="1371600"/>
              </a:xfrm>
              <a:prstGeom prst="rect">
                <a:avLst/>
              </a:prstGeom>
              <a:noFill/>
              <a:ln w="9525">
                <a:noFill/>
                <a:miter lim="800000"/>
                <a:headEnd/>
                <a:tailEnd/>
              </a:ln>
            </p:spPr>
          </p:pic>
        </p:grpSp>
        <p:cxnSp>
          <p:nvCxnSpPr>
            <p:cNvPr id="10" name="Straight Arrow Connector 9"/>
            <p:cNvCxnSpPr/>
            <p:nvPr/>
          </p:nvCxnSpPr>
          <p:spPr>
            <a:xfrm flipV="1">
              <a:off x="3663950" y="5148533"/>
              <a:ext cx="2203450" cy="29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4986607"/>
              <a:ext cx="2365840" cy="307777"/>
            </a:xfrm>
            <a:prstGeom prst="rect">
              <a:avLst/>
            </a:prstGeom>
            <a:noFill/>
          </p:spPr>
          <p:txBody>
            <a:bodyPr wrap="none" rtlCol="0">
              <a:spAutoFit/>
            </a:bodyPr>
            <a:lstStyle/>
            <a:p>
              <a:r>
                <a:rPr lang="en-US" sz="1400" b="1" dirty="0" err="1" smtClean="0"/>
                <a:t>GO:immunoglobulin</a:t>
              </a:r>
              <a:r>
                <a:rPr lang="en-US" sz="1400" b="1" dirty="0" smtClean="0"/>
                <a:t> complex</a:t>
              </a:r>
              <a:endParaRPr lang="en-US" sz="1400" b="1" dirty="0"/>
            </a:p>
          </p:txBody>
        </p:sp>
        <p:cxnSp>
          <p:nvCxnSpPr>
            <p:cNvPr id="12" name="Straight Arrow Connector 11"/>
            <p:cNvCxnSpPr/>
            <p:nvPr/>
          </p:nvCxnSpPr>
          <p:spPr>
            <a:xfrm flipV="1">
              <a:off x="2930525" y="5405708"/>
              <a:ext cx="2936875" cy="29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67400" y="5240607"/>
              <a:ext cx="1811393" cy="307777"/>
            </a:xfrm>
            <a:prstGeom prst="rect">
              <a:avLst/>
            </a:prstGeom>
            <a:noFill/>
          </p:spPr>
          <p:txBody>
            <a:bodyPr wrap="none" rtlCol="0">
              <a:spAutoFit/>
            </a:bodyPr>
            <a:lstStyle/>
            <a:p>
              <a:r>
                <a:rPr lang="en-US" sz="1400" b="1" dirty="0" smtClean="0"/>
                <a:t>OBI(CLO?):cell culture</a:t>
              </a:r>
              <a:endParaRPr lang="en-US" sz="1400" b="1" dirty="0"/>
            </a:p>
          </p:txBody>
        </p:sp>
        <p:cxnSp>
          <p:nvCxnSpPr>
            <p:cNvPr id="14" name="Straight Arrow Connector 13"/>
            <p:cNvCxnSpPr/>
            <p:nvPr/>
          </p:nvCxnSpPr>
          <p:spPr>
            <a:xfrm>
              <a:off x="3775075" y="5656334"/>
              <a:ext cx="2092325" cy="132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67400" y="5492555"/>
              <a:ext cx="1886991" cy="307777"/>
            </a:xfrm>
            <a:prstGeom prst="rect">
              <a:avLst/>
            </a:prstGeom>
            <a:noFill/>
          </p:spPr>
          <p:txBody>
            <a:bodyPr wrap="none" rtlCol="0">
              <a:spAutoFit/>
            </a:bodyPr>
            <a:lstStyle/>
            <a:p>
              <a:r>
                <a:rPr lang="en-US" sz="1400" b="1" dirty="0" err="1" smtClean="0"/>
                <a:t>ChEBI:molecular</a:t>
              </a:r>
              <a:r>
                <a:rPr lang="en-US" sz="1400" b="1" dirty="0" smtClean="0"/>
                <a:t> entity</a:t>
              </a:r>
              <a:endParaRPr lang="en-US" sz="1400" b="1" dirty="0"/>
            </a:p>
          </p:txBody>
        </p:sp>
        <p:cxnSp>
          <p:nvCxnSpPr>
            <p:cNvPr id="16" name="Straight Arrow Connector 15"/>
            <p:cNvCxnSpPr/>
            <p:nvPr/>
          </p:nvCxnSpPr>
          <p:spPr>
            <a:xfrm flipV="1">
              <a:off x="3993701" y="5917476"/>
              <a:ext cx="1873699" cy="29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5739676"/>
              <a:ext cx="2089033" cy="307777"/>
            </a:xfrm>
            <a:prstGeom prst="rect">
              <a:avLst/>
            </a:prstGeom>
            <a:noFill/>
          </p:spPr>
          <p:txBody>
            <a:bodyPr wrap="none" rtlCol="0">
              <a:spAutoFit/>
            </a:bodyPr>
            <a:lstStyle/>
            <a:p>
              <a:r>
                <a:rPr lang="en-US" sz="1400" b="1" dirty="0" err="1" smtClean="0"/>
                <a:t>ChEBI</a:t>
              </a:r>
              <a:r>
                <a:rPr lang="en-US" sz="1400" b="1" dirty="0" smtClean="0"/>
                <a:t>(SOM?):nucleic acid</a:t>
              </a:r>
              <a:endParaRPr lang="en-US" sz="1400" b="1" dirty="0"/>
            </a:p>
          </p:txBody>
        </p:sp>
        <p:cxnSp>
          <p:nvCxnSpPr>
            <p:cNvPr id="18" name="Straight Arrow Connector 17"/>
            <p:cNvCxnSpPr/>
            <p:nvPr/>
          </p:nvCxnSpPr>
          <p:spPr>
            <a:xfrm flipV="1">
              <a:off x="3565525" y="6155404"/>
              <a:ext cx="2301875" cy="57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5996653"/>
              <a:ext cx="1097095" cy="307777"/>
            </a:xfrm>
            <a:prstGeom prst="rect">
              <a:avLst/>
            </a:prstGeom>
            <a:noFill/>
          </p:spPr>
          <p:txBody>
            <a:bodyPr wrap="none" rtlCol="0">
              <a:spAutoFit/>
            </a:bodyPr>
            <a:lstStyle/>
            <a:p>
              <a:r>
                <a:rPr lang="en-US" sz="1400" b="1" dirty="0" err="1" smtClean="0"/>
                <a:t>PRO:protein</a:t>
              </a:r>
              <a:endParaRPr lang="en-US" sz="1400" b="1" dirty="0"/>
            </a:p>
          </p:txBody>
        </p:sp>
        <p:cxnSp>
          <p:nvCxnSpPr>
            <p:cNvPr id="20" name="Straight Arrow Connector 19"/>
            <p:cNvCxnSpPr/>
            <p:nvPr/>
          </p:nvCxnSpPr>
          <p:spPr>
            <a:xfrm>
              <a:off x="3549650" y="6415159"/>
              <a:ext cx="2317750" cy="3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67400" y="6253630"/>
              <a:ext cx="1641347" cy="307777"/>
            </a:xfrm>
            <a:prstGeom prst="rect">
              <a:avLst/>
            </a:prstGeom>
            <a:noFill/>
          </p:spPr>
          <p:txBody>
            <a:bodyPr wrap="none" rtlCol="0">
              <a:spAutoFit/>
            </a:bodyPr>
            <a:lstStyle/>
            <a:p>
              <a:r>
                <a:rPr lang="en-US" sz="1400" b="1" dirty="0" err="1" smtClean="0"/>
                <a:t>BFO;material</a:t>
              </a:r>
              <a:r>
                <a:rPr lang="en-US" sz="1400" b="1" dirty="0" smtClean="0"/>
                <a:t> entity</a:t>
              </a:r>
              <a:endParaRPr lang="en-US" sz="1400" b="1" dirty="0"/>
            </a:p>
          </p:txBody>
        </p:sp>
        <p:cxnSp>
          <p:nvCxnSpPr>
            <p:cNvPr id="22" name="Straight Arrow Connector 21"/>
            <p:cNvCxnSpPr/>
            <p:nvPr/>
          </p:nvCxnSpPr>
          <p:spPr>
            <a:xfrm flipV="1">
              <a:off x="3663950" y="6669358"/>
              <a:ext cx="2203450" cy="29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67400" y="6497907"/>
              <a:ext cx="1853969" cy="307777"/>
            </a:xfrm>
            <a:prstGeom prst="rect">
              <a:avLst/>
            </a:prstGeom>
            <a:noFill/>
          </p:spPr>
          <p:txBody>
            <a:bodyPr wrap="none" rtlCol="0">
              <a:spAutoFit/>
            </a:bodyPr>
            <a:lstStyle/>
            <a:p>
              <a:r>
                <a:rPr lang="en-US" sz="1400" b="1" dirty="0" smtClean="0"/>
                <a:t>OBI: chemical solution</a:t>
              </a:r>
              <a:endParaRPr lang="en-US" sz="1400" b="1" dirty="0"/>
            </a:p>
          </p:txBody>
        </p:sp>
        <p:sp>
          <p:nvSpPr>
            <p:cNvPr id="24" name="TextBox 23"/>
            <p:cNvSpPr txBox="1"/>
            <p:nvPr/>
          </p:nvSpPr>
          <p:spPr>
            <a:xfrm>
              <a:off x="4197470" y="4899405"/>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25" name="TextBox 24"/>
            <p:cNvSpPr txBox="1"/>
            <p:nvPr/>
          </p:nvSpPr>
          <p:spPr>
            <a:xfrm>
              <a:off x="4195574" y="5134069"/>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26" name="TextBox 25"/>
            <p:cNvSpPr txBox="1"/>
            <p:nvPr/>
          </p:nvSpPr>
          <p:spPr>
            <a:xfrm>
              <a:off x="4198960" y="5380924"/>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27" name="TextBox 26"/>
            <p:cNvSpPr txBox="1"/>
            <p:nvPr/>
          </p:nvSpPr>
          <p:spPr>
            <a:xfrm>
              <a:off x="4191000" y="5647757"/>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28" name="TextBox 27"/>
            <p:cNvSpPr txBox="1"/>
            <p:nvPr/>
          </p:nvSpPr>
          <p:spPr>
            <a:xfrm>
              <a:off x="4204648" y="5903653"/>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31" name="TextBox 30"/>
            <p:cNvSpPr txBox="1"/>
            <p:nvPr/>
          </p:nvSpPr>
          <p:spPr>
            <a:xfrm>
              <a:off x="4212608" y="6150884"/>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32" name="TextBox 31"/>
            <p:cNvSpPr txBox="1"/>
            <p:nvPr/>
          </p:nvSpPr>
          <p:spPr>
            <a:xfrm>
              <a:off x="4204648" y="6406780"/>
              <a:ext cx="1136530" cy="307777"/>
            </a:xfrm>
            <a:prstGeom prst="rect">
              <a:avLst/>
            </a:prstGeom>
            <a:noFill/>
          </p:spPr>
          <p:txBody>
            <a:bodyPr wrap="none" rtlCol="0">
              <a:spAutoFit/>
            </a:bodyPr>
            <a:lstStyle/>
            <a:p>
              <a:r>
                <a:rPr lang="en-US" sz="1400" dirty="0" smtClean="0"/>
                <a:t>asserted </a:t>
              </a:r>
              <a:r>
                <a:rPr lang="en-US" sz="1400" dirty="0" err="1" smtClean="0"/>
                <a:t>is_a</a:t>
              </a:r>
              <a:endParaRPr lang="en-US" sz="1400" dirty="0"/>
            </a:p>
          </p:txBody>
        </p:sp>
        <p:sp>
          <p:nvSpPr>
            <p:cNvPr id="34" name="Rectangle 33"/>
            <p:cNvSpPr/>
            <p:nvPr/>
          </p:nvSpPr>
          <p:spPr>
            <a:xfrm>
              <a:off x="685800" y="4443484"/>
              <a:ext cx="7674591" cy="2414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349160" y="6019800"/>
            <a:ext cx="8794840" cy="707886"/>
          </a:xfrm>
          <a:prstGeom prst="rect">
            <a:avLst/>
          </a:prstGeom>
        </p:spPr>
        <p:txBody>
          <a:bodyPr wrap="square">
            <a:spAutoFit/>
          </a:bodyPr>
          <a:lstStyle/>
          <a:p>
            <a:pPr marL="287338" indent="-287338">
              <a:buFont typeface="Courier New" pitchFamily="49" charset="0"/>
              <a:buChar char="o"/>
            </a:pPr>
            <a:r>
              <a:rPr lang="en-US" sz="2000" dirty="0" smtClean="0"/>
              <a:t>Modeling efforts so far have focused on establishing design principles and patterns, and classification of high level containers to populate downward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MATERIAL PROCESSING</a:t>
            </a:r>
          </a:p>
        </p:txBody>
      </p:sp>
      <p:sp>
        <p:nvSpPr>
          <p:cNvPr id="3" name="TextBox 2"/>
          <p:cNvSpPr txBox="1"/>
          <p:nvPr/>
        </p:nvSpPr>
        <p:spPr>
          <a:xfrm>
            <a:off x="457200" y="941487"/>
            <a:ext cx="8458200" cy="6032421"/>
          </a:xfrm>
          <a:prstGeom prst="rect">
            <a:avLst/>
          </a:prstGeom>
          <a:noFill/>
        </p:spPr>
        <p:txBody>
          <a:bodyPr wrap="square" rtlCol="0">
            <a:spAutoFit/>
          </a:bodyPr>
          <a:lstStyle/>
          <a:p>
            <a:pPr fontAlgn="ctr"/>
            <a:r>
              <a:rPr lang="en-US" sz="2400" b="1" dirty="0" smtClean="0"/>
              <a:t>Interpretation Based on Inferred Material Processing Hierarchy </a:t>
            </a:r>
          </a:p>
          <a:p>
            <a:pPr fontAlgn="ctr"/>
            <a:endParaRPr lang="en-US" sz="600" dirty="0" smtClean="0"/>
          </a:p>
          <a:p>
            <a:pPr marL="341313" indent="-219075" fontAlgn="ctr">
              <a:buFont typeface="Arial" pitchFamily="34" charset="0"/>
              <a:buChar char="•"/>
            </a:pPr>
            <a:r>
              <a:rPr lang="en-US" dirty="0" smtClean="0"/>
              <a:t>OBI's </a:t>
            </a:r>
            <a:r>
              <a:rPr lang="en-US" dirty="0"/>
              <a:t>intent would seem to be interpreting 'physical change' </a:t>
            </a:r>
            <a:r>
              <a:rPr lang="en-US" dirty="0" smtClean="0"/>
              <a:t>loosely (allowing for spatial re-organizations), as processes such as portioning/</a:t>
            </a:r>
            <a:r>
              <a:rPr lang="en-US" dirty="0" err="1" smtClean="0"/>
              <a:t>aliquoting</a:t>
            </a:r>
            <a:r>
              <a:rPr lang="en-US" dirty="0"/>
              <a:t>, cell collection, pooling specimens</a:t>
            </a:r>
            <a:r>
              <a:rPr lang="en-US" dirty="0" smtClean="0"/>
              <a:t>, </a:t>
            </a:r>
            <a:r>
              <a:rPr lang="en-US" dirty="0"/>
              <a:t>are inferred </a:t>
            </a:r>
            <a:r>
              <a:rPr lang="en-US" dirty="0" smtClean="0"/>
              <a:t>as children of material processing. </a:t>
            </a:r>
          </a:p>
          <a:p>
            <a:pPr marL="341313" indent="-219075" fontAlgn="ctr">
              <a:buFont typeface="Arial" pitchFamily="34" charset="0"/>
              <a:buChar char="•"/>
            </a:pPr>
            <a:endParaRPr lang="en-US" sz="1000" dirty="0" smtClean="0"/>
          </a:p>
          <a:p>
            <a:pPr marL="341313" indent="-219075" fontAlgn="ctr">
              <a:buFont typeface="Arial" pitchFamily="34" charset="0"/>
              <a:buChar char="•"/>
            </a:pPr>
            <a:r>
              <a:rPr lang="en-US" dirty="0" smtClean="0"/>
              <a:t>However</a:t>
            </a:r>
            <a:r>
              <a:rPr lang="en-US" dirty="0"/>
              <a:t>, some processes such as specimen </a:t>
            </a:r>
            <a:r>
              <a:rPr lang="en-US" dirty="0" smtClean="0"/>
              <a:t>creation are not classified as material </a:t>
            </a:r>
            <a:r>
              <a:rPr lang="en-US" dirty="0" err="1" smtClean="0"/>
              <a:t>processings</a:t>
            </a:r>
            <a:r>
              <a:rPr lang="en-US" dirty="0" smtClean="0"/>
              <a:t> (here </a:t>
            </a:r>
            <a:r>
              <a:rPr lang="en-US" dirty="0"/>
              <a:t>because specimen creation objective is not a type of material transformation </a:t>
            </a:r>
            <a:r>
              <a:rPr lang="en-US" dirty="0" smtClean="0"/>
              <a:t>objective)</a:t>
            </a:r>
          </a:p>
          <a:p>
            <a:pPr fontAlgn="ctr">
              <a:buFontTx/>
              <a:buChar char="-"/>
            </a:pPr>
            <a:endParaRPr lang="en-US" sz="1200" b="1" dirty="0" smtClean="0"/>
          </a:p>
          <a:p>
            <a:pPr fontAlgn="ctr"/>
            <a:r>
              <a:rPr lang="en-US" sz="2400" b="1" dirty="0" smtClean="0"/>
              <a:t>Feedback Requests for OBI</a:t>
            </a:r>
          </a:p>
          <a:p>
            <a:pPr fontAlgn="ctr"/>
            <a:r>
              <a:rPr lang="en-US" sz="1000" dirty="0" smtClean="0"/>
              <a:t>	</a:t>
            </a:r>
            <a:endParaRPr lang="en-US" sz="1000" dirty="0"/>
          </a:p>
          <a:p>
            <a:pPr marL="342900" indent="-342900" fontAlgn="ctr">
              <a:buAutoNum type="arabicPeriod"/>
            </a:pPr>
            <a:r>
              <a:rPr lang="en-US" dirty="0" smtClean="0"/>
              <a:t>Adopt more precise definitions to clarify intended meaning and use of material processing and related classes </a:t>
            </a:r>
          </a:p>
          <a:p>
            <a:pPr marL="800100" lvl="1" indent="-342900" fontAlgn="ctr"/>
            <a:r>
              <a:rPr lang="en-US" dirty="0" smtClean="0"/>
              <a:t> -  see </a:t>
            </a:r>
            <a:r>
              <a:rPr lang="en-US" dirty="0" err="1" smtClean="0"/>
              <a:t>ReO</a:t>
            </a:r>
            <a:r>
              <a:rPr lang="en-US" dirty="0" smtClean="0"/>
              <a:t> suggestions for clarifying ‘physical changes’, next slide</a:t>
            </a:r>
          </a:p>
          <a:p>
            <a:pPr marL="342900" indent="-342900" fontAlgn="ctr">
              <a:buAutoNum type="arabicPeriod"/>
            </a:pPr>
            <a:endParaRPr lang="en-US" dirty="0" smtClean="0"/>
          </a:p>
          <a:p>
            <a:pPr marL="342900" indent="-342900" fontAlgn="ctr">
              <a:buAutoNum type="arabicPeriod"/>
            </a:pPr>
            <a:r>
              <a:rPr lang="en-US" dirty="0" smtClean="0"/>
              <a:t>‘Material transformation objective’ could re-labeled as ‘material processing objective, for consistency with related class labels, and to avoid associations with the ‘</a:t>
            </a:r>
            <a:r>
              <a:rPr lang="en-US" dirty="0" err="1" smtClean="0"/>
              <a:t>transformation_of</a:t>
            </a:r>
            <a:r>
              <a:rPr lang="en-US" dirty="0" smtClean="0"/>
              <a:t>’ relation.</a:t>
            </a:r>
          </a:p>
          <a:p>
            <a:pPr marL="342900" indent="-342900" fontAlgn="ctr">
              <a:buAutoNum type="arabicPeriod"/>
            </a:pPr>
            <a:endParaRPr lang="en-US" dirty="0" smtClean="0"/>
          </a:p>
          <a:p>
            <a:pPr marL="342900" indent="-342900" fontAlgn="ctr">
              <a:buAutoNum type="arabicPeriod"/>
            </a:pPr>
            <a:r>
              <a:rPr lang="en-US" dirty="0" smtClean="0"/>
              <a:t>The ‘objective specification’ hierarchy could modified such that objectives such as ‘specimen creation objective’ are included under ‘material processing objective’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14400"/>
            <a:ext cx="8915400" cy="5416868"/>
          </a:xfrm>
          <a:prstGeom prst="rect">
            <a:avLst/>
          </a:prstGeom>
        </p:spPr>
        <p:txBody>
          <a:bodyPr wrap="square">
            <a:spAutoFit/>
          </a:bodyPr>
          <a:lstStyle/>
          <a:p>
            <a:pPr fontAlgn="ctr"/>
            <a:r>
              <a:rPr lang="en-US" sz="2400" b="1" dirty="0" err="1" smtClean="0"/>
              <a:t>ReO</a:t>
            </a:r>
            <a:r>
              <a:rPr lang="en-US" sz="2400" b="1" dirty="0" smtClean="0"/>
              <a:t> Definitions for material processing and related classes</a:t>
            </a:r>
          </a:p>
          <a:p>
            <a:pPr marL="342900" indent="-342900" fontAlgn="ctr"/>
            <a:endParaRPr lang="en-US" sz="1000" dirty="0" smtClean="0"/>
          </a:p>
          <a:p>
            <a:pPr marL="463550" indent="-176213" fontAlgn="ctr">
              <a:buFont typeface="Arial" pitchFamily="34" charset="0"/>
              <a:buChar char="•"/>
            </a:pPr>
            <a:r>
              <a:rPr lang="en-US" b="1" u="sng" dirty="0" smtClean="0"/>
              <a:t>OBI material processing</a:t>
            </a:r>
            <a:r>
              <a:rPr lang="en-US" dirty="0" smtClean="0"/>
              <a:t> = a planned process which results in physical changes in a specified input material</a:t>
            </a:r>
          </a:p>
          <a:p>
            <a:pPr marL="463550" indent="-176213" fontAlgn="ctr">
              <a:buFont typeface="Arial" pitchFamily="34" charset="0"/>
              <a:buChar char="•"/>
            </a:pPr>
            <a:endParaRPr lang="en-US" dirty="0" smtClean="0"/>
          </a:p>
          <a:p>
            <a:pPr marL="463550" indent="-176213" fontAlgn="ctr">
              <a:buFont typeface="Arial" pitchFamily="34" charset="0"/>
              <a:buChar char="•"/>
            </a:pPr>
            <a:r>
              <a:rPr lang="en-US" b="1" u="sng" dirty="0" err="1" smtClean="0"/>
              <a:t>ReO</a:t>
            </a:r>
            <a:r>
              <a:rPr lang="en-US" b="1" u="sng" dirty="0" smtClean="0"/>
              <a:t> material processing </a:t>
            </a:r>
            <a:r>
              <a:rPr lang="en-US" dirty="0" smtClean="0"/>
              <a:t>= a planned process which results in specified reorganization or structural changes to some input material. This includes processes such as material component separation and material combination,  as well as changes that alter the internal arrangement of an input material at a molecular or macroscopic level.</a:t>
            </a:r>
          </a:p>
          <a:p>
            <a:pPr marL="463550" indent="-176213" fontAlgn="ctr">
              <a:buFont typeface="Arial" pitchFamily="34" charset="0"/>
              <a:buChar char="•"/>
            </a:pPr>
            <a:endParaRPr lang="en-US" dirty="0" smtClean="0"/>
          </a:p>
          <a:p>
            <a:pPr marL="463550" indent="-176213" fontAlgn="ctr">
              <a:buFont typeface="Arial" pitchFamily="34" charset="0"/>
              <a:buChar char="•"/>
            </a:pPr>
            <a:r>
              <a:rPr lang="en-US" b="1" u="sng" dirty="0" err="1" smtClean="0"/>
              <a:t>ReO</a:t>
            </a:r>
            <a:r>
              <a:rPr lang="en-US" b="1" u="sng" dirty="0" smtClean="0"/>
              <a:t> alt def </a:t>
            </a:r>
            <a:r>
              <a:rPr lang="en-US" dirty="0" smtClean="0"/>
              <a:t>=  a planned process which results in physical changes to a specified input material, such that matter comprising the input material is re-arranged at any level of granularity to generate some specified output material. Material processing is defined here as broadly as possible, to include any planned process where material input is spatially re-organized or undergoes internal structural changes.</a:t>
            </a:r>
          </a:p>
          <a:p>
            <a:pPr marL="231775" indent="-231775" fontAlgn="ctr">
              <a:buFont typeface="Arial" pitchFamily="34" charset="0"/>
              <a:buChar char="•"/>
            </a:pPr>
            <a:endParaRPr lang="en-US" dirty="0" smtClean="0"/>
          </a:p>
          <a:p>
            <a:pPr marL="231775" indent="-231775" fontAlgn="ctr">
              <a:buFont typeface="Arial" pitchFamily="34" charset="0"/>
              <a:buChar char="•"/>
            </a:pPr>
            <a:endParaRPr lang="en-US" dirty="0" smtClean="0"/>
          </a:p>
          <a:p>
            <a:pPr marL="231775" indent="-231775" fontAlgn="ctr"/>
            <a:r>
              <a:rPr lang="en-US" sz="2400" b="1" dirty="0" smtClean="0"/>
              <a:t>Provide parallel definitions for ‘material processing’-related classes</a:t>
            </a:r>
          </a:p>
          <a:p>
            <a:pPr lvl="1" indent="-169863" fontAlgn="ctr">
              <a:buFont typeface="Arial" pitchFamily="34" charset="0"/>
              <a:buChar char="•"/>
            </a:pPr>
            <a:r>
              <a:rPr lang="en-US" dirty="0" smtClean="0"/>
              <a:t>‘processed material’, ‘material transformation/processing objective’</a:t>
            </a:r>
          </a:p>
        </p:txBody>
      </p:sp>
      <p:sp>
        <p:nvSpPr>
          <p:cNvPr id="3"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MATERIAL PROCESSING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0557"/>
            <a:ext cx="8763000" cy="7232749"/>
          </a:xfrm>
          <a:prstGeom prst="rect">
            <a:avLst/>
          </a:prstGeom>
          <a:noFill/>
        </p:spPr>
        <p:txBody>
          <a:bodyPr wrap="square" rtlCol="0">
            <a:spAutoFit/>
          </a:bodyPr>
          <a:lstStyle/>
          <a:p>
            <a:pPr marL="342900" indent="-342900" algn="ctr"/>
            <a:r>
              <a:rPr lang="en-US" sz="4400" dirty="0" smtClean="0">
                <a:latin typeface="+mj-lt"/>
              </a:rPr>
              <a:t>OUTLINE</a:t>
            </a:r>
          </a:p>
          <a:p>
            <a:pPr marL="342900" indent="-342900" algn="ctr"/>
            <a:endParaRPr lang="en-US" sz="1000" dirty="0" smtClean="0"/>
          </a:p>
          <a:p>
            <a:pPr marL="342900" indent="-342900" algn="ctr"/>
            <a:endParaRPr lang="en-US" sz="1000" dirty="0" smtClean="0"/>
          </a:p>
          <a:p>
            <a:pPr marL="342900" indent="-342900"/>
            <a:r>
              <a:rPr lang="en-US" sz="3200" dirty="0" smtClean="0"/>
              <a:t>I.   </a:t>
            </a:r>
            <a:r>
              <a:rPr lang="en-US" sz="3200" dirty="0" err="1" smtClean="0"/>
              <a:t>ReO</a:t>
            </a:r>
            <a:r>
              <a:rPr lang="en-US" sz="3200" dirty="0" smtClean="0"/>
              <a:t> Overview</a:t>
            </a:r>
          </a:p>
          <a:p>
            <a:pPr marL="342900" indent="-342900">
              <a:buAutoNum type="arabicPeriod"/>
            </a:pPr>
            <a:endParaRPr lang="en-US" sz="1000" dirty="0" smtClean="0"/>
          </a:p>
          <a:p>
            <a:pPr marL="571500" indent="-571500"/>
            <a:r>
              <a:rPr lang="en-US" sz="3200" dirty="0" smtClean="0"/>
              <a:t>II.  The Nature of Reagents </a:t>
            </a:r>
          </a:p>
          <a:p>
            <a:pPr marL="1309688" lvl="1" indent="-341313">
              <a:buFont typeface="Courier New" pitchFamily="49" charset="0"/>
              <a:buChar char="o"/>
              <a:tabLst>
                <a:tab pos="1255713" algn="l"/>
              </a:tabLst>
            </a:pPr>
            <a:r>
              <a:rPr lang="en-US" sz="2400" dirty="0" smtClean="0"/>
              <a:t>Definitions </a:t>
            </a:r>
          </a:p>
          <a:p>
            <a:pPr marL="1309688" lvl="1" indent="-341313">
              <a:buFont typeface="Courier New" pitchFamily="49" charset="0"/>
              <a:buChar char="o"/>
            </a:pPr>
            <a:r>
              <a:rPr lang="en-US" sz="2400" dirty="0" smtClean="0"/>
              <a:t>Modeling Issues</a:t>
            </a:r>
          </a:p>
          <a:p>
            <a:pPr marL="1319213" lvl="1" indent="-342900">
              <a:buFont typeface="Courier New" pitchFamily="49" charset="0"/>
              <a:buChar char="o"/>
            </a:pPr>
            <a:r>
              <a:rPr lang="en-US" sz="2400" dirty="0" smtClean="0"/>
              <a:t>Distinction from other research material roles</a:t>
            </a:r>
          </a:p>
          <a:p>
            <a:pPr marL="1878013" lvl="3" indent="-342900">
              <a:buFont typeface="Arial" pitchFamily="34" charset="0"/>
              <a:buChar char="•"/>
            </a:pPr>
            <a:r>
              <a:rPr lang="en-US" sz="2400" dirty="0" err="1" smtClean="0"/>
              <a:t>Evaluant</a:t>
            </a:r>
            <a:r>
              <a:rPr lang="en-US" sz="2400" dirty="0" smtClean="0"/>
              <a:t> Role</a:t>
            </a:r>
          </a:p>
          <a:p>
            <a:pPr marL="1878013" lvl="3" indent="-342900">
              <a:buFont typeface="Arial" pitchFamily="34" charset="0"/>
              <a:buChar char="•"/>
            </a:pPr>
            <a:r>
              <a:rPr lang="en-US" sz="2400" dirty="0" smtClean="0"/>
              <a:t>Instrument Role</a:t>
            </a:r>
          </a:p>
          <a:p>
            <a:pPr marL="1878013" lvl="3" indent="-342900">
              <a:buFont typeface="Arial" pitchFamily="34" charset="0"/>
              <a:buChar char="•"/>
            </a:pPr>
            <a:r>
              <a:rPr lang="en-US" sz="2400" dirty="0" err="1" smtClean="0"/>
              <a:t>Incorporant</a:t>
            </a:r>
            <a:r>
              <a:rPr lang="en-US" sz="2400" dirty="0" smtClean="0"/>
              <a:t> Role</a:t>
            </a:r>
          </a:p>
          <a:p>
            <a:pPr marL="800100" lvl="1" indent="-342900">
              <a:buFontTx/>
              <a:buChar char="-"/>
            </a:pPr>
            <a:endParaRPr lang="en-US" sz="1000" dirty="0" smtClean="0"/>
          </a:p>
          <a:p>
            <a:pPr marL="571500" indent="-571500"/>
            <a:r>
              <a:rPr lang="en-US" sz="3200" dirty="0" smtClean="0"/>
              <a:t>III.  Material Processing</a:t>
            </a:r>
          </a:p>
          <a:p>
            <a:pPr marL="571500" indent="-571500">
              <a:buAutoNum type="romanUcPeriod" startAt="4"/>
            </a:pPr>
            <a:endParaRPr lang="en-US" sz="1000" dirty="0" smtClean="0"/>
          </a:p>
          <a:p>
            <a:pPr marL="571500" indent="-571500">
              <a:buAutoNum type="romanUcPeriod" startAt="4"/>
            </a:pPr>
            <a:r>
              <a:rPr lang="en-US" sz="3200" dirty="0" smtClean="0">
                <a:solidFill>
                  <a:srgbClr val="0070C0"/>
                </a:solidFill>
              </a:rPr>
              <a:t>Specimen Role</a:t>
            </a:r>
          </a:p>
          <a:p>
            <a:pPr marL="800100" lvl="1" indent="-342900">
              <a:buFontTx/>
              <a:buChar char="-"/>
            </a:pPr>
            <a:endParaRPr lang="en-US" sz="1000" dirty="0" smtClean="0"/>
          </a:p>
          <a:p>
            <a:pPr marL="342900" indent="-342900"/>
            <a:r>
              <a:rPr lang="en-US" sz="3200" dirty="0" smtClean="0"/>
              <a:t>V.   Label Role</a:t>
            </a:r>
            <a:endParaRPr lang="en-US" sz="3200" dirty="0"/>
          </a:p>
          <a:p>
            <a:pPr marL="342900" indent="-342900">
              <a:buAutoNum type="arabicPeriod"/>
            </a:pPr>
            <a:endParaRPr lang="en-US" sz="3200" dirty="0" smtClean="0"/>
          </a:p>
          <a:p>
            <a:pPr marL="342900" indent="-342900"/>
            <a:endParaRPr 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457200" y="3784937"/>
            <a:ext cx="2209800" cy="1828800"/>
          </a:xfrm>
          <a:prstGeom prst="roundRect">
            <a:avLst/>
          </a:prstGeom>
          <a:solidFill>
            <a:schemeClr val="bg1"/>
          </a:solidFill>
          <a:ln>
            <a:solidFill>
              <a:schemeClr val="bg1">
                <a:lumMod val="65000"/>
              </a:schemeClr>
            </a:solidFill>
          </a:ln>
          <a:effectLst>
            <a:innerShdw blurRad="596900" dir="13200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2880360" y="3784937"/>
            <a:ext cx="5882640" cy="1828800"/>
          </a:xfrm>
          <a:prstGeom prst="roundRect">
            <a:avLst/>
          </a:prstGeom>
          <a:solidFill>
            <a:schemeClr val="bg1"/>
          </a:solidFill>
          <a:ln>
            <a:solidFill>
              <a:schemeClr val="bg1">
                <a:lumMod val="65000"/>
              </a:schemeClr>
            </a:solidFill>
          </a:ln>
          <a:effectLst>
            <a:innerShdw blurRad="596900" dir="13200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451350" y="4359737"/>
            <a:ext cx="990600" cy="609600"/>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89800" y="4352483"/>
            <a:ext cx="1371600" cy="609600"/>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000583" y="4664537"/>
            <a:ext cx="460927" cy="305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75150" y="4446821"/>
            <a:ext cx="1143000" cy="369332"/>
          </a:xfrm>
          <a:prstGeom prst="rect">
            <a:avLst/>
          </a:prstGeom>
          <a:noFill/>
        </p:spPr>
        <p:txBody>
          <a:bodyPr wrap="square" rtlCol="0">
            <a:spAutoFit/>
          </a:bodyPr>
          <a:lstStyle/>
          <a:p>
            <a:pPr algn="ctr"/>
            <a:r>
              <a:rPr lang="en-US" b="1" dirty="0" smtClean="0"/>
              <a:t>collection</a:t>
            </a:r>
          </a:p>
        </p:txBody>
      </p:sp>
      <p:cxnSp>
        <p:nvCxnSpPr>
          <p:cNvPr id="15" name="Straight Connector 14"/>
          <p:cNvCxnSpPr/>
          <p:nvPr/>
        </p:nvCxnSpPr>
        <p:spPr>
          <a:xfrm flipV="1">
            <a:off x="5430158" y="4667587"/>
            <a:ext cx="453752" cy="58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54700" y="4668167"/>
            <a:ext cx="450340" cy="69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3588" y="5131485"/>
            <a:ext cx="2194560" cy="369332"/>
          </a:xfrm>
          <a:prstGeom prst="rect">
            <a:avLst/>
          </a:prstGeom>
          <a:noFill/>
        </p:spPr>
        <p:txBody>
          <a:bodyPr wrap="square" rtlCol="0">
            <a:spAutoFit/>
          </a:bodyPr>
          <a:lstStyle/>
          <a:p>
            <a:pPr algn="ctr"/>
            <a:r>
              <a:rPr lang="en-US" b="1" dirty="0" smtClean="0"/>
              <a:t>potential specimens</a:t>
            </a:r>
            <a:endParaRPr lang="en-US" b="1" dirty="0"/>
          </a:p>
        </p:txBody>
      </p:sp>
      <p:sp>
        <p:nvSpPr>
          <p:cNvPr id="26"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IV. SPECIMEN ROLE</a:t>
            </a:r>
          </a:p>
        </p:txBody>
      </p:sp>
      <p:pic>
        <p:nvPicPr>
          <p:cNvPr id="21506" name="Picture 2" descr="6 Global Warming will Wipe Out Plankton from Oceans"/>
          <p:cNvPicPr>
            <a:picLocks noChangeAspect="1" noChangeArrowheads="1"/>
          </p:cNvPicPr>
          <p:nvPr/>
        </p:nvPicPr>
        <p:blipFill>
          <a:blip r:embed="rId2" cstate="print"/>
          <a:srcRect/>
          <a:stretch>
            <a:fillRect/>
          </a:stretch>
        </p:blipFill>
        <p:spPr bwMode="auto">
          <a:xfrm>
            <a:off x="701040" y="4013537"/>
            <a:ext cx="914400" cy="571500"/>
          </a:xfrm>
          <a:prstGeom prst="rect">
            <a:avLst/>
          </a:prstGeom>
          <a:noFill/>
          <a:ln>
            <a:solidFill>
              <a:schemeClr val="tx1"/>
            </a:solidFill>
          </a:ln>
        </p:spPr>
      </p:pic>
      <p:pic>
        <p:nvPicPr>
          <p:cNvPr id="21508" name="Picture 4" descr="http://www.redbudfarms.com/wp-content/uploads/2011/01/cone-flowers-preview.jpg"/>
          <p:cNvPicPr>
            <a:picLocks noChangeAspect="1" noChangeArrowheads="1"/>
          </p:cNvPicPr>
          <p:nvPr/>
        </p:nvPicPr>
        <p:blipFill>
          <a:blip r:embed="rId3" cstate="print"/>
          <a:srcRect/>
          <a:stretch>
            <a:fillRect/>
          </a:stretch>
        </p:blipFill>
        <p:spPr bwMode="auto">
          <a:xfrm>
            <a:off x="1844040" y="4013537"/>
            <a:ext cx="762000" cy="598252"/>
          </a:xfrm>
          <a:prstGeom prst="rect">
            <a:avLst/>
          </a:prstGeom>
          <a:noFill/>
          <a:ln>
            <a:solidFill>
              <a:schemeClr val="tx1"/>
            </a:solidFill>
          </a:ln>
        </p:spPr>
      </p:pic>
      <p:pic>
        <p:nvPicPr>
          <p:cNvPr id="30" name="Picture 4" descr="http://www.enasco.com/prod/images/products/D4/AC044064l.jpg"/>
          <p:cNvPicPr>
            <a:picLocks noChangeAspect="1" noChangeArrowheads="1"/>
          </p:cNvPicPr>
          <p:nvPr/>
        </p:nvPicPr>
        <p:blipFill>
          <a:blip r:embed="rId4" cstate="print"/>
          <a:srcRect/>
          <a:stretch>
            <a:fillRect/>
          </a:stretch>
        </p:blipFill>
        <p:spPr bwMode="auto">
          <a:xfrm>
            <a:off x="1231392" y="4456927"/>
            <a:ext cx="841248" cy="699610"/>
          </a:xfrm>
          <a:prstGeom prst="rect">
            <a:avLst/>
          </a:prstGeom>
          <a:noFill/>
          <a:ln>
            <a:solidFill>
              <a:schemeClr val="tx1"/>
            </a:solidFill>
          </a:ln>
        </p:spPr>
      </p:pic>
      <p:sp>
        <p:nvSpPr>
          <p:cNvPr id="22" name="TextBox 21"/>
          <p:cNvSpPr txBox="1"/>
          <p:nvPr/>
        </p:nvSpPr>
        <p:spPr>
          <a:xfrm>
            <a:off x="7277100" y="4350667"/>
            <a:ext cx="1447800" cy="646331"/>
          </a:xfrm>
          <a:prstGeom prst="rect">
            <a:avLst/>
          </a:prstGeom>
          <a:noFill/>
        </p:spPr>
        <p:txBody>
          <a:bodyPr wrap="square" rtlCol="0">
            <a:spAutoFit/>
          </a:bodyPr>
          <a:lstStyle/>
          <a:p>
            <a:pPr algn="ctr"/>
            <a:r>
              <a:rPr lang="en-US" b="1" dirty="0" smtClean="0"/>
              <a:t>assay/</a:t>
            </a:r>
          </a:p>
          <a:p>
            <a:pPr algn="ctr"/>
            <a:r>
              <a:rPr lang="en-US" b="1" dirty="0" smtClean="0"/>
              <a:t>investigation</a:t>
            </a:r>
          </a:p>
        </p:txBody>
      </p:sp>
      <p:sp>
        <p:nvSpPr>
          <p:cNvPr id="34" name="TextBox 33"/>
          <p:cNvSpPr txBox="1"/>
          <p:nvPr/>
        </p:nvSpPr>
        <p:spPr>
          <a:xfrm>
            <a:off x="304800" y="5715000"/>
            <a:ext cx="8610600" cy="1015663"/>
          </a:xfrm>
          <a:prstGeom prst="rect">
            <a:avLst/>
          </a:prstGeom>
          <a:noFill/>
        </p:spPr>
        <p:txBody>
          <a:bodyPr wrap="square" rtlCol="0">
            <a:spAutoFit/>
          </a:bodyPr>
          <a:lstStyle/>
          <a:p>
            <a:r>
              <a:rPr lang="en-US" sz="2400" b="1" dirty="0" smtClean="0"/>
              <a:t>Somewhere in here a specimen is generated . . . But WHERE???</a:t>
            </a:r>
          </a:p>
          <a:p>
            <a:r>
              <a:rPr lang="en-US" dirty="0" smtClean="0"/>
              <a:t>In BFO-speak, this occurs through a specimen role being realized and gained</a:t>
            </a:r>
          </a:p>
          <a:p>
            <a:r>
              <a:rPr lang="en-US" dirty="0" err="1" smtClean="0"/>
              <a:t>Evaluants</a:t>
            </a:r>
            <a:r>
              <a:rPr lang="en-US" dirty="0" smtClean="0"/>
              <a:t> also participate in these processes,  through the gaining and realizing of a role</a:t>
            </a:r>
            <a:endParaRPr lang="en-US" dirty="0"/>
          </a:p>
        </p:txBody>
      </p:sp>
      <p:sp>
        <p:nvSpPr>
          <p:cNvPr id="35" name="Rectangle 34"/>
          <p:cNvSpPr/>
          <p:nvPr/>
        </p:nvSpPr>
        <p:spPr>
          <a:xfrm>
            <a:off x="381000" y="660737"/>
            <a:ext cx="8229600" cy="3108543"/>
          </a:xfrm>
          <a:prstGeom prst="rect">
            <a:avLst/>
          </a:prstGeom>
        </p:spPr>
        <p:txBody>
          <a:bodyPr wrap="square">
            <a:spAutoFit/>
          </a:bodyPr>
          <a:lstStyle/>
          <a:p>
            <a:r>
              <a:rPr lang="en-US" sz="2400" b="1" dirty="0" smtClean="0"/>
              <a:t>‘Specimen’ Definitions</a:t>
            </a:r>
          </a:p>
          <a:p>
            <a:r>
              <a:rPr lang="en-US" dirty="0" smtClean="0"/>
              <a:t>“A specimen is a portion or quantity of material for use in testing, examination, or study (</a:t>
            </a:r>
            <a:r>
              <a:rPr lang="en-US" dirty="0" smtClean="0">
                <a:hlinkClick r:id="rId5" action="ppaction://hlinkfile"/>
              </a:rPr>
              <a:t>en.wikipedia.org/wiki/Specimen</a:t>
            </a:r>
            <a:r>
              <a:rPr lang="en-US" dirty="0" smtClean="0"/>
              <a:t>)”,  “An individual instance that represents a class; an example; an eligible man” (</a:t>
            </a:r>
            <a:r>
              <a:rPr lang="en-US" dirty="0" smtClean="0">
                <a:hlinkClick r:id="rId6" action="ppaction://hlinkfile"/>
              </a:rPr>
              <a:t>en.wiktionary.org/wiki/specimen</a:t>
            </a:r>
            <a:r>
              <a:rPr lang="en-US" dirty="0" smtClean="0"/>
              <a:t>)</a:t>
            </a:r>
          </a:p>
          <a:p>
            <a:endParaRPr lang="en-US" sz="800" dirty="0" smtClean="0"/>
          </a:p>
          <a:p>
            <a:r>
              <a:rPr lang="en-US" sz="2400" b="1" dirty="0" smtClean="0"/>
              <a:t>In many cases, ‘specimen’ is confused with ‘sample’</a:t>
            </a:r>
          </a:p>
          <a:p>
            <a:r>
              <a:rPr lang="en-US" dirty="0" smtClean="0"/>
              <a:t>“An individual animal, plant, piece of a mineral, etc., used as an example of its species or type for scientific study or display”,  “An example of something such as a product or piece of work, regarded as typical of its class or group.”</a:t>
            </a:r>
          </a:p>
          <a:p>
            <a:endParaRPr lang="en-US" sz="800" dirty="0" smtClean="0"/>
          </a:p>
          <a:p>
            <a:r>
              <a:rPr lang="en-US" sz="2400" b="1" dirty="0" smtClean="0"/>
              <a:t>Processes Associated with the Specimen Role</a:t>
            </a:r>
          </a:p>
        </p:txBody>
      </p:sp>
      <p:sp>
        <p:nvSpPr>
          <p:cNvPr id="50" name="Rounded Rectangle 49"/>
          <p:cNvSpPr/>
          <p:nvPr/>
        </p:nvSpPr>
        <p:spPr>
          <a:xfrm>
            <a:off x="2980702" y="4186678"/>
            <a:ext cx="990600" cy="946245"/>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786040" y="4160249"/>
            <a:ext cx="1376868" cy="923330"/>
          </a:xfrm>
          <a:prstGeom prst="rect">
            <a:avLst/>
          </a:prstGeom>
          <a:noFill/>
        </p:spPr>
        <p:txBody>
          <a:bodyPr wrap="square" rtlCol="0">
            <a:spAutoFit/>
          </a:bodyPr>
          <a:lstStyle/>
          <a:p>
            <a:pPr algn="ctr"/>
            <a:r>
              <a:rPr lang="en-US" b="1" dirty="0" smtClean="0"/>
              <a:t>plan </a:t>
            </a:r>
          </a:p>
          <a:p>
            <a:pPr algn="ctr"/>
            <a:r>
              <a:rPr lang="en-US" b="1" dirty="0" smtClean="0"/>
              <a:t>(intent </a:t>
            </a:r>
          </a:p>
          <a:p>
            <a:pPr algn="ctr"/>
            <a:r>
              <a:rPr lang="en-US" b="1" dirty="0" smtClean="0"/>
              <a:t>to collect)</a:t>
            </a:r>
            <a:endParaRPr lang="en-US" b="1" dirty="0"/>
          </a:p>
        </p:txBody>
      </p:sp>
      <p:sp>
        <p:nvSpPr>
          <p:cNvPr id="52" name="Rounded Rectangle 51"/>
          <p:cNvSpPr/>
          <p:nvPr/>
        </p:nvSpPr>
        <p:spPr>
          <a:xfrm>
            <a:off x="5860852" y="4190308"/>
            <a:ext cx="990600" cy="946245"/>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793096" y="4160249"/>
            <a:ext cx="1143000" cy="923330"/>
          </a:xfrm>
          <a:prstGeom prst="rect">
            <a:avLst/>
          </a:prstGeom>
          <a:noFill/>
        </p:spPr>
        <p:txBody>
          <a:bodyPr wrap="square" rtlCol="0">
            <a:spAutoFit/>
          </a:bodyPr>
          <a:lstStyle/>
          <a:p>
            <a:pPr algn="ctr"/>
            <a:r>
              <a:rPr lang="en-US" b="1" dirty="0" smtClean="0"/>
              <a:t>plan</a:t>
            </a:r>
          </a:p>
          <a:p>
            <a:pPr algn="ctr"/>
            <a:r>
              <a:rPr lang="en-US" b="1" dirty="0" smtClean="0"/>
              <a:t>(intent </a:t>
            </a:r>
          </a:p>
          <a:p>
            <a:pPr algn="ctr"/>
            <a:r>
              <a:rPr lang="en-US" b="1" dirty="0"/>
              <a:t>t</a:t>
            </a:r>
            <a:r>
              <a:rPr lang="en-US" b="1" dirty="0" smtClean="0"/>
              <a:t>o study)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791825"/>
            <a:ext cx="8305800" cy="5878532"/>
          </a:xfrm>
          <a:prstGeom prst="rect">
            <a:avLst/>
          </a:prstGeom>
          <a:noFill/>
        </p:spPr>
        <p:txBody>
          <a:bodyPr wrap="square" rtlCol="0">
            <a:spAutoFit/>
          </a:bodyPr>
          <a:lstStyle/>
          <a:p>
            <a:r>
              <a:rPr lang="en-US" sz="2400" b="1" u="sng" dirty="0" smtClean="0"/>
              <a:t>OBI</a:t>
            </a:r>
          </a:p>
          <a:p>
            <a:endParaRPr lang="en-US" sz="1000" b="1" u="sng" dirty="0" smtClean="0"/>
          </a:p>
          <a:p>
            <a:pPr marL="508000" indent="-174625">
              <a:buFont typeface="Arial" pitchFamily="34" charset="0"/>
              <a:buChar char="•"/>
            </a:pPr>
            <a:r>
              <a:rPr lang="en-US" sz="2000" u="sng" dirty="0" smtClean="0"/>
              <a:t>Def</a:t>
            </a:r>
            <a:r>
              <a:rPr lang="en-US" sz="2000" dirty="0" smtClean="0"/>
              <a:t>:  a role borne by a material entity that is gained during a specimen creation process and that is realized by use of the specimen in an investigation </a:t>
            </a:r>
          </a:p>
          <a:p>
            <a:pPr marL="508000" indent="-174625">
              <a:buFont typeface="Arial" pitchFamily="34" charset="0"/>
              <a:buChar char="•"/>
            </a:pPr>
            <a:endParaRPr lang="en-US" sz="1000" dirty="0" smtClean="0"/>
          </a:p>
          <a:p>
            <a:pPr marL="508000" indent="-174625">
              <a:buFont typeface="Arial" pitchFamily="34" charset="0"/>
              <a:buChar char="•"/>
            </a:pPr>
            <a:r>
              <a:rPr lang="en-US" sz="2000" u="sng" dirty="0" smtClean="0"/>
              <a:t>Example</a:t>
            </a:r>
            <a:r>
              <a:rPr lang="en-US" sz="2000" dirty="0" smtClean="0"/>
              <a:t> : liver section; a portion of a culture of cells; a </a:t>
            </a:r>
            <a:r>
              <a:rPr lang="en-US" sz="2000" dirty="0" err="1" smtClean="0"/>
              <a:t>nemotode</a:t>
            </a:r>
            <a:r>
              <a:rPr lang="en-US" sz="2000" dirty="0" smtClean="0"/>
              <a:t> or other animal once no longer a subject (generally killed); portion of blood from a patient.</a:t>
            </a:r>
          </a:p>
          <a:p>
            <a:pPr marL="508000" indent="-174625">
              <a:buFont typeface="Arial" pitchFamily="34" charset="0"/>
              <a:buChar char="•"/>
            </a:pPr>
            <a:endParaRPr lang="en-US" sz="1000" dirty="0" smtClean="0"/>
          </a:p>
          <a:p>
            <a:pPr marL="508000" indent="-174625">
              <a:buFont typeface="Arial" pitchFamily="34" charset="0"/>
              <a:buChar char="•"/>
            </a:pPr>
            <a:r>
              <a:rPr lang="en-US" sz="2000" u="sng" dirty="0" smtClean="0"/>
              <a:t>Example</a:t>
            </a:r>
            <a:r>
              <a:rPr lang="en-US" sz="2000" dirty="0" smtClean="0"/>
              <a:t>:  When parasite in people we study people, people are subjects and parasites are specimen. When parasite extracted, they become subject in the following study. So a specimen can later be a subject.</a:t>
            </a:r>
          </a:p>
          <a:p>
            <a:pPr>
              <a:buFont typeface="Arial" pitchFamily="34" charset="0"/>
              <a:buChar char="•"/>
            </a:pPr>
            <a:endParaRPr lang="en-US" sz="800" dirty="0" smtClean="0"/>
          </a:p>
          <a:p>
            <a:r>
              <a:rPr lang="en-US" sz="2400" b="1" u="sng" dirty="0" err="1" smtClean="0"/>
              <a:t>ReO</a:t>
            </a:r>
            <a:endParaRPr lang="en-US" sz="2400" b="1" u="sng" dirty="0" smtClean="0"/>
          </a:p>
          <a:p>
            <a:endParaRPr lang="en-US" sz="1000" b="1" u="sng" dirty="0" smtClean="0"/>
          </a:p>
          <a:p>
            <a:pPr marL="508000" indent="-174625">
              <a:buFont typeface="Arial" pitchFamily="34" charset="0"/>
              <a:buChar char="•"/>
            </a:pPr>
            <a:r>
              <a:rPr lang="en-US" sz="2000" u="sng" dirty="0" smtClean="0"/>
              <a:t>Def</a:t>
            </a:r>
            <a:r>
              <a:rPr lang="en-US" sz="2000" dirty="0" smtClean="0"/>
              <a:t>:  a research material role inhering in a material entity that is gained through a planning process upon an agent’s intent to collect it, and realized in a specimen collection process.  A specimen is collected as an example of its type, and is typically used as input into some scientific technique.</a:t>
            </a:r>
            <a:endParaRPr lang="en-US" sz="2000" dirty="0"/>
          </a:p>
        </p:txBody>
      </p:sp>
      <p:sp>
        <p:nvSpPr>
          <p:cNvPr id="9" name="Title 5"/>
          <p:cNvSpPr txBox="1">
            <a:spLocks/>
          </p:cNvSpPr>
          <p:nvPr/>
        </p:nvSpPr>
        <p:spPr>
          <a:xfrm>
            <a:off x="457200" y="-76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SPECIMEN ROLE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372368" y="4447031"/>
            <a:ext cx="8486140" cy="2300649"/>
          </a:xfrm>
          <a:prstGeom prst="roundRect">
            <a:avLst/>
          </a:prstGeom>
          <a:solidFill>
            <a:schemeClr val="bg1"/>
          </a:solidFill>
          <a:ln>
            <a:solidFill>
              <a:schemeClr val="bg1">
                <a:lumMod val="65000"/>
              </a:schemeClr>
            </a:solidFill>
          </a:ln>
          <a:effectLst>
            <a:innerShdw blurRad="596900" dir="13200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 y="670441"/>
            <a:ext cx="8991600" cy="4739759"/>
          </a:xfrm>
          <a:prstGeom prst="rect">
            <a:avLst/>
          </a:prstGeom>
          <a:noFill/>
        </p:spPr>
        <p:txBody>
          <a:bodyPr wrap="square" rtlCol="0">
            <a:spAutoFit/>
          </a:bodyPr>
          <a:lstStyle/>
          <a:p>
            <a:pPr marL="457200" lvl="0" indent="-282575"/>
            <a:r>
              <a:rPr lang="en-US" sz="2400" b="1" u="sng" dirty="0" smtClean="0"/>
              <a:t>Issue #1: When is a specimen role gained, and  when is it realized? </a:t>
            </a:r>
          </a:p>
          <a:p>
            <a:pPr marL="457200" lvl="0" indent="-457200"/>
            <a:endParaRPr lang="en-US" sz="1000" b="1" u="sng" dirty="0" smtClean="0"/>
          </a:p>
          <a:p>
            <a:pPr marL="623888" lvl="1" indent="-222250">
              <a:buFont typeface="Courier New" pitchFamily="49" charset="0"/>
              <a:buChar char="o"/>
            </a:pPr>
            <a:r>
              <a:rPr lang="en-US" sz="2200" dirty="0" smtClean="0"/>
              <a:t>The </a:t>
            </a:r>
            <a:r>
              <a:rPr lang="en-US" sz="2200" dirty="0" err="1" smtClean="0"/>
              <a:t>ReO</a:t>
            </a:r>
            <a:r>
              <a:rPr lang="en-US" sz="2200" dirty="0" smtClean="0"/>
              <a:t> definition carries no necessary intent for a specimen to be studied in some assay or investigation (but does acknowledge that this is a common application of specimens)</a:t>
            </a:r>
          </a:p>
          <a:p>
            <a:pPr marL="623888" lvl="1" indent="-166688">
              <a:buFont typeface="Arial" pitchFamily="34" charset="0"/>
              <a:buChar char="•"/>
            </a:pPr>
            <a:endParaRPr lang="en-US" sz="1000" dirty="0" smtClean="0"/>
          </a:p>
          <a:p>
            <a:pPr marL="623888" lvl="1" indent="-222250">
              <a:buFont typeface="Courier New" pitchFamily="49" charset="0"/>
              <a:buChar char="o"/>
            </a:pPr>
            <a:r>
              <a:rPr lang="en-US" sz="2200" dirty="0" smtClean="0"/>
              <a:t>OBI already has an ‘</a:t>
            </a:r>
            <a:r>
              <a:rPr lang="en-US" sz="2200" dirty="0" err="1" smtClean="0"/>
              <a:t>evaluant</a:t>
            </a:r>
            <a:r>
              <a:rPr lang="en-US" sz="2200" dirty="0" smtClean="0"/>
              <a:t> role’ realized  for entities that are studied in an assay, such that the ‘specimen role’ as defined in OBI seems redundant (</a:t>
            </a:r>
            <a:r>
              <a:rPr lang="en-US" sz="2200" dirty="0" err="1" smtClean="0"/>
              <a:t>ie</a:t>
            </a:r>
            <a:r>
              <a:rPr lang="en-US" sz="2200" dirty="0" smtClean="0"/>
              <a:t> both roles are realized for an entity through its participation in an assay/investigation).  </a:t>
            </a:r>
          </a:p>
          <a:p>
            <a:pPr marL="1081088" lvl="2" indent="-166688">
              <a:buFont typeface="Arial" pitchFamily="34" charset="0"/>
              <a:buChar char="•"/>
            </a:pPr>
            <a:r>
              <a:rPr lang="en-US" sz="2000" dirty="0" smtClean="0"/>
              <a:t>The </a:t>
            </a:r>
            <a:r>
              <a:rPr lang="en-US" sz="2000" dirty="0" err="1" smtClean="0"/>
              <a:t>ReO</a:t>
            </a:r>
            <a:r>
              <a:rPr lang="en-US" sz="2000" dirty="0" smtClean="0"/>
              <a:t> definition removes any redundancy with </a:t>
            </a:r>
            <a:r>
              <a:rPr lang="en-US" sz="2000" dirty="0" err="1" smtClean="0"/>
              <a:t>evaluant</a:t>
            </a:r>
            <a:r>
              <a:rPr lang="en-US" sz="2000" dirty="0" smtClean="0"/>
              <a:t>, and remains useful for drawing distinctions between study ‘subjects’ and ‘specimens’</a:t>
            </a:r>
          </a:p>
          <a:p>
            <a:pPr marL="166688" indent="-166688"/>
            <a:endParaRPr lang="en-US" dirty="0"/>
          </a:p>
          <a:p>
            <a:pPr marL="166688" indent="-166688"/>
            <a:endParaRPr lang="en-US" dirty="0" smtClean="0"/>
          </a:p>
          <a:p>
            <a:pPr marL="166688" indent="-166688"/>
            <a:endParaRPr lang="en-US" dirty="0" smtClean="0"/>
          </a:p>
        </p:txBody>
      </p:sp>
      <p:sp>
        <p:nvSpPr>
          <p:cNvPr id="6" name="Rounded Rectangle 5"/>
          <p:cNvSpPr/>
          <p:nvPr/>
        </p:nvSpPr>
        <p:spPr>
          <a:xfrm>
            <a:off x="2020466" y="5132695"/>
            <a:ext cx="990600" cy="946245"/>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16608" y="5299200"/>
            <a:ext cx="990600" cy="609600"/>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9152" y="4648200"/>
            <a:ext cx="732893" cy="461665"/>
          </a:xfrm>
          <a:prstGeom prst="rect">
            <a:avLst/>
          </a:prstGeom>
          <a:noFill/>
        </p:spPr>
        <p:txBody>
          <a:bodyPr wrap="none" rtlCol="0">
            <a:spAutoFit/>
          </a:bodyPr>
          <a:lstStyle/>
          <a:p>
            <a:r>
              <a:rPr lang="en-US" sz="2400" b="1" dirty="0" smtClean="0">
                <a:effectLst>
                  <a:outerShdw blurRad="38100" dist="38100" dir="2700000" algn="tl">
                    <a:srgbClr val="000000">
                      <a:alpha val="43137"/>
                    </a:srgbClr>
                  </a:outerShdw>
                </a:effectLst>
              </a:rPr>
              <a:t>OBI:</a:t>
            </a:r>
            <a:endParaRPr lang="en-US" sz="2400" b="1" dirty="0">
              <a:effectLst>
                <a:outerShdw blurRad="38100" dist="38100" dir="2700000" algn="tl">
                  <a:srgbClr val="000000">
                    <a:alpha val="43137"/>
                  </a:srgbClr>
                </a:outerShdw>
              </a:effectLst>
            </a:endParaRPr>
          </a:p>
        </p:txBody>
      </p:sp>
      <p:sp>
        <p:nvSpPr>
          <p:cNvPr id="11" name="TextBox 10"/>
          <p:cNvSpPr txBox="1"/>
          <p:nvPr/>
        </p:nvSpPr>
        <p:spPr>
          <a:xfrm>
            <a:off x="549152" y="6161165"/>
            <a:ext cx="802143" cy="461665"/>
          </a:xfrm>
          <a:prstGeom prst="rect">
            <a:avLst/>
          </a:prstGeom>
          <a:noFill/>
        </p:spPr>
        <p:txBody>
          <a:bodyPr wrap="none" rtlCol="0">
            <a:spAutoFit/>
          </a:bodyPr>
          <a:lstStyle/>
          <a:p>
            <a:r>
              <a:rPr lang="en-US" sz="2400" b="1" dirty="0" err="1" smtClean="0">
                <a:effectLst>
                  <a:outerShdw blurRad="38100" dist="38100" dir="2700000" algn="tl">
                    <a:srgbClr val="000000">
                      <a:alpha val="43137"/>
                    </a:srgbClr>
                  </a:outerShdw>
                </a:effectLst>
              </a:rPr>
              <a:t>ReO</a:t>
            </a:r>
            <a:r>
              <a:rPr lang="en-US" sz="2400" b="1" dirty="0" smtClean="0">
                <a:effectLst>
                  <a:outerShdw blurRad="38100" dist="38100" dir="2700000" algn="tl">
                    <a:srgbClr val="000000">
                      <a:alpha val="43137"/>
                    </a:srgbClr>
                  </a:outerShdw>
                </a:effectLst>
              </a:rPr>
              <a:t>:</a:t>
            </a:r>
            <a:endParaRPr lang="en-US" sz="2400" b="1" dirty="0">
              <a:effectLst>
                <a:outerShdw blurRad="38100" dist="38100" dir="2700000" algn="tl">
                  <a:srgbClr val="000000">
                    <a:alpha val="43137"/>
                  </a:srgbClr>
                </a:outerShdw>
              </a:effectLst>
            </a:endParaRPr>
          </a:p>
        </p:txBody>
      </p:sp>
      <p:pic>
        <p:nvPicPr>
          <p:cNvPr id="7172" name="Picture 4" descr="http://www.enasco.com/prod/images/products/D4/AC044064l.jpg"/>
          <p:cNvPicPr>
            <a:picLocks noChangeAspect="1" noChangeArrowheads="1"/>
          </p:cNvPicPr>
          <p:nvPr/>
        </p:nvPicPr>
        <p:blipFill>
          <a:blip r:embed="rId3" cstate="print"/>
          <a:srcRect/>
          <a:stretch>
            <a:fillRect/>
          </a:stretch>
        </p:blipFill>
        <p:spPr bwMode="auto">
          <a:xfrm>
            <a:off x="384560" y="5339560"/>
            <a:ext cx="1070472" cy="572869"/>
          </a:xfrm>
          <a:prstGeom prst="rect">
            <a:avLst/>
          </a:prstGeom>
          <a:noFill/>
        </p:spPr>
      </p:pic>
      <p:sp>
        <p:nvSpPr>
          <p:cNvPr id="14" name="Rounded Rectangle 13"/>
          <p:cNvSpPr/>
          <p:nvPr/>
        </p:nvSpPr>
        <p:spPr>
          <a:xfrm>
            <a:off x="5616708" y="5094515"/>
            <a:ext cx="990600" cy="946245"/>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398008" y="5291946"/>
            <a:ext cx="1308100" cy="609600"/>
          </a:xfrm>
          <a:prstGeom prst="roundRect">
            <a:avLst/>
          </a:prstGeom>
          <a:solidFill>
            <a:schemeClr val="accent1">
              <a:lumMod val="20000"/>
              <a:lumOff val="80000"/>
            </a:schemeClr>
          </a:solidFill>
          <a:ln>
            <a:noFill/>
          </a:ln>
          <a:effectLst>
            <a:innerShdw blurRad="4064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6" idx="3"/>
            <a:endCxn id="8" idx="1"/>
          </p:cNvCxnSpPr>
          <p:nvPr/>
        </p:nvCxnSpPr>
        <p:spPr>
          <a:xfrm flipV="1">
            <a:off x="3011066" y="5604000"/>
            <a:ext cx="805542" cy="181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40408" y="5386284"/>
            <a:ext cx="1143000" cy="369332"/>
          </a:xfrm>
          <a:prstGeom prst="rect">
            <a:avLst/>
          </a:prstGeom>
          <a:noFill/>
        </p:spPr>
        <p:txBody>
          <a:bodyPr wrap="square" rtlCol="0">
            <a:spAutoFit/>
          </a:bodyPr>
          <a:lstStyle/>
          <a:p>
            <a:pPr algn="ctr"/>
            <a:r>
              <a:rPr lang="en-US" b="1" dirty="0" smtClean="0"/>
              <a:t>collection</a:t>
            </a:r>
          </a:p>
        </p:txBody>
      </p:sp>
      <p:cxnSp>
        <p:nvCxnSpPr>
          <p:cNvPr id="32" name="Straight Connector 31"/>
          <p:cNvCxnSpPr/>
          <p:nvPr/>
        </p:nvCxnSpPr>
        <p:spPr>
          <a:xfrm>
            <a:off x="4811166" y="5607630"/>
            <a:ext cx="80554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607308" y="5607630"/>
            <a:ext cx="80554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04800" y="5172670"/>
            <a:ext cx="1256800" cy="923330"/>
          </a:xfrm>
          <a:prstGeom prst="rect">
            <a:avLst/>
          </a:prstGeom>
          <a:noFill/>
        </p:spPr>
        <p:txBody>
          <a:bodyPr wrap="square" rtlCol="0">
            <a:spAutoFit/>
          </a:bodyPr>
          <a:lstStyle/>
          <a:p>
            <a:pPr algn="ctr"/>
            <a:r>
              <a:rPr lang="en-US" b="1" dirty="0" smtClean="0"/>
              <a:t>potential specimen</a:t>
            </a:r>
          </a:p>
          <a:p>
            <a:pPr algn="ctr"/>
            <a:r>
              <a:rPr lang="en-US" b="1" dirty="0" smtClean="0"/>
              <a:t>‘X’</a:t>
            </a:r>
            <a:endParaRPr lang="en-US" b="1" dirty="0"/>
          </a:p>
        </p:txBody>
      </p:sp>
      <p:sp>
        <p:nvSpPr>
          <p:cNvPr id="35" name="TextBox 34"/>
          <p:cNvSpPr txBox="1"/>
          <p:nvPr/>
        </p:nvSpPr>
        <p:spPr>
          <a:xfrm>
            <a:off x="1921508" y="6126698"/>
            <a:ext cx="1219200" cy="502702"/>
          </a:xfrm>
          <a:prstGeom prst="rect">
            <a:avLst/>
          </a:prstGeom>
          <a:noFill/>
        </p:spPr>
        <p:txBody>
          <a:bodyPr wrap="square" rtlCol="0">
            <a:spAutoFit/>
          </a:bodyPr>
          <a:lstStyle/>
          <a:p>
            <a:pPr algn="ctr">
              <a:lnSpc>
                <a:spcPts val="1600"/>
              </a:lnSpc>
            </a:pPr>
            <a:r>
              <a:rPr lang="en-US" sz="1600" b="1" dirty="0">
                <a:solidFill>
                  <a:srgbClr val="C00000"/>
                </a:solidFill>
              </a:rPr>
              <a:t>s</a:t>
            </a:r>
            <a:r>
              <a:rPr lang="en-US" sz="1600" b="1" dirty="0" smtClean="0">
                <a:solidFill>
                  <a:srgbClr val="C00000"/>
                </a:solidFill>
              </a:rPr>
              <a:t>pecimen role gained</a:t>
            </a:r>
            <a:endParaRPr lang="en-US" sz="1600" b="1" dirty="0">
              <a:solidFill>
                <a:srgbClr val="C00000"/>
              </a:solidFill>
            </a:endParaRPr>
          </a:p>
        </p:txBody>
      </p:sp>
      <p:sp>
        <p:nvSpPr>
          <p:cNvPr id="36" name="TextBox 35"/>
          <p:cNvSpPr txBox="1"/>
          <p:nvPr/>
        </p:nvSpPr>
        <p:spPr>
          <a:xfrm>
            <a:off x="3645408" y="6112977"/>
            <a:ext cx="1371600" cy="502702"/>
          </a:xfrm>
          <a:prstGeom prst="rect">
            <a:avLst/>
          </a:prstGeom>
          <a:noFill/>
        </p:spPr>
        <p:txBody>
          <a:bodyPr wrap="square" rtlCol="0">
            <a:spAutoFit/>
          </a:bodyPr>
          <a:lstStyle/>
          <a:p>
            <a:pPr algn="ctr">
              <a:lnSpc>
                <a:spcPts val="1600"/>
              </a:lnSpc>
            </a:pPr>
            <a:r>
              <a:rPr lang="en-US" sz="1600" b="1" dirty="0">
                <a:solidFill>
                  <a:srgbClr val="C00000"/>
                </a:solidFill>
              </a:rPr>
              <a:t>s</a:t>
            </a:r>
            <a:r>
              <a:rPr lang="en-US" sz="1600" b="1" dirty="0" smtClean="0">
                <a:solidFill>
                  <a:srgbClr val="C00000"/>
                </a:solidFill>
              </a:rPr>
              <a:t>pecimen role o </a:t>
            </a:r>
            <a:r>
              <a:rPr lang="en-US" sz="1600" b="1" dirty="0" err="1" smtClean="0">
                <a:solidFill>
                  <a:srgbClr val="C00000"/>
                </a:solidFill>
              </a:rPr>
              <a:t>f’X</a:t>
            </a:r>
            <a:r>
              <a:rPr lang="en-US" sz="1600" b="1" dirty="0" smtClean="0">
                <a:solidFill>
                  <a:srgbClr val="C00000"/>
                </a:solidFill>
              </a:rPr>
              <a:t>’ realized</a:t>
            </a:r>
            <a:endParaRPr lang="en-US" sz="1600" b="1" dirty="0">
              <a:solidFill>
                <a:srgbClr val="C00000"/>
              </a:solidFill>
            </a:endParaRPr>
          </a:p>
        </p:txBody>
      </p:sp>
      <p:sp>
        <p:nvSpPr>
          <p:cNvPr id="37" name="TextBox 36"/>
          <p:cNvSpPr txBox="1"/>
          <p:nvPr/>
        </p:nvSpPr>
        <p:spPr>
          <a:xfrm>
            <a:off x="5416808" y="6110979"/>
            <a:ext cx="1371600" cy="502702"/>
          </a:xfrm>
          <a:prstGeom prst="rect">
            <a:avLst/>
          </a:prstGeom>
          <a:noFill/>
        </p:spPr>
        <p:txBody>
          <a:bodyPr wrap="square" rtlCol="0">
            <a:spAutoFit/>
          </a:bodyPr>
          <a:lstStyle/>
          <a:p>
            <a:pPr algn="ctr">
              <a:lnSpc>
                <a:spcPts val="1600"/>
              </a:lnSpc>
            </a:pPr>
            <a:r>
              <a:rPr lang="en-US" sz="1600" b="1" dirty="0" err="1">
                <a:solidFill>
                  <a:srgbClr val="C00000"/>
                </a:solidFill>
              </a:rPr>
              <a:t>e</a:t>
            </a:r>
            <a:r>
              <a:rPr lang="en-US" sz="1600" b="1" dirty="0" err="1" smtClean="0">
                <a:solidFill>
                  <a:srgbClr val="C00000"/>
                </a:solidFill>
              </a:rPr>
              <a:t>valuant</a:t>
            </a:r>
            <a:r>
              <a:rPr lang="en-US" sz="1600" b="1" dirty="0" smtClean="0">
                <a:solidFill>
                  <a:srgbClr val="C00000"/>
                </a:solidFill>
              </a:rPr>
              <a:t> role of ‘X’  gained</a:t>
            </a:r>
            <a:endParaRPr lang="en-US" sz="1600" b="1" dirty="0">
              <a:solidFill>
                <a:srgbClr val="C00000"/>
              </a:solidFill>
            </a:endParaRPr>
          </a:p>
        </p:txBody>
      </p:sp>
      <p:sp>
        <p:nvSpPr>
          <p:cNvPr id="38" name="TextBox 37"/>
          <p:cNvSpPr txBox="1"/>
          <p:nvPr/>
        </p:nvSpPr>
        <p:spPr>
          <a:xfrm>
            <a:off x="7386133" y="6094154"/>
            <a:ext cx="1371600" cy="502702"/>
          </a:xfrm>
          <a:prstGeom prst="rect">
            <a:avLst/>
          </a:prstGeom>
          <a:noFill/>
        </p:spPr>
        <p:txBody>
          <a:bodyPr wrap="square" rtlCol="0">
            <a:spAutoFit/>
          </a:bodyPr>
          <a:lstStyle/>
          <a:p>
            <a:pPr algn="ctr">
              <a:lnSpc>
                <a:spcPts val="1600"/>
              </a:lnSpc>
            </a:pPr>
            <a:r>
              <a:rPr lang="en-US" sz="1600" b="1" dirty="0" err="1">
                <a:solidFill>
                  <a:srgbClr val="C00000"/>
                </a:solidFill>
              </a:rPr>
              <a:t>e</a:t>
            </a:r>
            <a:r>
              <a:rPr lang="en-US" sz="1600" b="1" dirty="0" err="1" smtClean="0">
                <a:solidFill>
                  <a:srgbClr val="C00000"/>
                </a:solidFill>
              </a:rPr>
              <a:t>valuant</a:t>
            </a:r>
            <a:r>
              <a:rPr lang="en-US" sz="1600" b="1" dirty="0" smtClean="0">
                <a:solidFill>
                  <a:srgbClr val="C00000"/>
                </a:solidFill>
              </a:rPr>
              <a:t> role of ‘X’ realized</a:t>
            </a:r>
            <a:endParaRPr lang="en-US" sz="1600" b="1" dirty="0">
              <a:solidFill>
                <a:srgbClr val="C00000"/>
              </a:solidFill>
            </a:endParaRPr>
          </a:p>
        </p:txBody>
      </p:sp>
      <p:sp>
        <p:nvSpPr>
          <p:cNvPr id="39" name="TextBox 38"/>
          <p:cNvSpPr txBox="1"/>
          <p:nvPr/>
        </p:nvSpPr>
        <p:spPr>
          <a:xfrm>
            <a:off x="1923483" y="4716352"/>
            <a:ext cx="1219200" cy="313932"/>
          </a:xfrm>
          <a:prstGeom prst="rect">
            <a:avLst/>
          </a:prstGeom>
          <a:noFill/>
        </p:spPr>
        <p:txBody>
          <a:bodyPr wrap="square" rtlCol="0">
            <a:spAutoFit/>
          </a:bodyPr>
          <a:lstStyle/>
          <a:p>
            <a:pPr algn="ctr">
              <a:lnSpc>
                <a:spcPts val="1600"/>
              </a:lnSpc>
            </a:pPr>
            <a:r>
              <a:rPr lang="en-US" sz="2000" b="1" dirty="0" smtClean="0">
                <a:solidFill>
                  <a:srgbClr val="C00000"/>
                </a:solidFill>
              </a:rPr>
              <a:t>-</a:t>
            </a:r>
            <a:endParaRPr lang="en-US" sz="2000" b="1" dirty="0">
              <a:solidFill>
                <a:srgbClr val="C00000"/>
              </a:solidFill>
            </a:endParaRPr>
          </a:p>
        </p:txBody>
      </p:sp>
      <p:sp>
        <p:nvSpPr>
          <p:cNvPr id="43" name="TextBox 42"/>
          <p:cNvSpPr txBox="1"/>
          <p:nvPr/>
        </p:nvSpPr>
        <p:spPr>
          <a:xfrm>
            <a:off x="3685983" y="4575844"/>
            <a:ext cx="1219200" cy="707886"/>
          </a:xfrm>
          <a:prstGeom prst="rect">
            <a:avLst/>
          </a:prstGeom>
          <a:noFill/>
        </p:spPr>
        <p:txBody>
          <a:bodyPr wrap="square" rtlCol="0">
            <a:spAutoFit/>
          </a:bodyPr>
          <a:lstStyle/>
          <a:p>
            <a:pPr algn="ctr">
              <a:lnSpc>
                <a:spcPts val="1600"/>
              </a:lnSpc>
            </a:pPr>
            <a:r>
              <a:rPr lang="en-US" sz="1600" b="1" dirty="0">
                <a:solidFill>
                  <a:srgbClr val="C00000"/>
                </a:solidFill>
              </a:rPr>
              <a:t>s</a:t>
            </a:r>
            <a:r>
              <a:rPr lang="en-US" sz="1600" b="1" dirty="0" smtClean="0">
                <a:solidFill>
                  <a:srgbClr val="C00000"/>
                </a:solidFill>
              </a:rPr>
              <a:t>pecimen role of ‘X’ gained </a:t>
            </a:r>
            <a:endParaRPr lang="en-US" sz="1600" b="1" dirty="0">
              <a:solidFill>
                <a:srgbClr val="C00000"/>
              </a:solidFill>
            </a:endParaRPr>
          </a:p>
        </p:txBody>
      </p:sp>
      <p:sp>
        <p:nvSpPr>
          <p:cNvPr id="44" name="TextBox 43"/>
          <p:cNvSpPr txBox="1"/>
          <p:nvPr/>
        </p:nvSpPr>
        <p:spPr>
          <a:xfrm>
            <a:off x="5433633" y="4572000"/>
            <a:ext cx="1371600" cy="502702"/>
          </a:xfrm>
          <a:prstGeom prst="rect">
            <a:avLst/>
          </a:prstGeom>
          <a:noFill/>
        </p:spPr>
        <p:txBody>
          <a:bodyPr wrap="square" rtlCol="0">
            <a:spAutoFit/>
          </a:bodyPr>
          <a:lstStyle/>
          <a:p>
            <a:pPr algn="ctr">
              <a:lnSpc>
                <a:spcPts val="1600"/>
              </a:lnSpc>
            </a:pPr>
            <a:r>
              <a:rPr lang="en-US" sz="1600" b="1" dirty="0" err="1">
                <a:solidFill>
                  <a:srgbClr val="C00000"/>
                </a:solidFill>
              </a:rPr>
              <a:t>e</a:t>
            </a:r>
            <a:r>
              <a:rPr lang="en-US" sz="1600" b="1" dirty="0" err="1" smtClean="0">
                <a:solidFill>
                  <a:srgbClr val="C00000"/>
                </a:solidFill>
              </a:rPr>
              <a:t>valuant</a:t>
            </a:r>
            <a:r>
              <a:rPr lang="en-US" sz="1600" b="1" dirty="0" smtClean="0">
                <a:solidFill>
                  <a:srgbClr val="C00000"/>
                </a:solidFill>
              </a:rPr>
              <a:t> role of ‘X’ gained</a:t>
            </a:r>
            <a:endParaRPr lang="en-US" sz="1600" b="1" dirty="0">
              <a:solidFill>
                <a:srgbClr val="C00000"/>
              </a:solidFill>
            </a:endParaRPr>
          </a:p>
        </p:txBody>
      </p:sp>
      <p:sp>
        <p:nvSpPr>
          <p:cNvPr id="45" name="TextBox 44"/>
          <p:cNvSpPr txBox="1"/>
          <p:nvPr/>
        </p:nvSpPr>
        <p:spPr>
          <a:xfrm>
            <a:off x="7269163" y="4419600"/>
            <a:ext cx="1503494" cy="913070"/>
          </a:xfrm>
          <a:prstGeom prst="rect">
            <a:avLst/>
          </a:prstGeom>
          <a:noFill/>
        </p:spPr>
        <p:txBody>
          <a:bodyPr wrap="square" rtlCol="0">
            <a:spAutoFit/>
          </a:bodyPr>
          <a:lstStyle/>
          <a:p>
            <a:pPr algn="ctr">
              <a:lnSpc>
                <a:spcPts val="1600"/>
              </a:lnSpc>
            </a:pPr>
            <a:r>
              <a:rPr lang="en-US" sz="1600" b="1" dirty="0">
                <a:solidFill>
                  <a:srgbClr val="C00000"/>
                </a:solidFill>
              </a:rPr>
              <a:t>s</a:t>
            </a:r>
            <a:r>
              <a:rPr lang="en-US" sz="1600" b="1" dirty="0" smtClean="0">
                <a:solidFill>
                  <a:srgbClr val="C00000"/>
                </a:solidFill>
              </a:rPr>
              <a:t>pecimen role of ‘X’ realized, </a:t>
            </a:r>
            <a:r>
              <a:rPr lang="en-US" sz="1600" b="1" dirty="0" err="1" smtClean="0">
                <a:solidFill>
                  <a:srgbClr val="C00000"/>
                </a:solidFill>
              </a:rPr>
              <a:t>evaluant</a:t>
            </a:r>
            <a:r>
              <a:rPr lang="en-US" sz="1600" b="1" dirty="0" smtClean="0">
                <a:solidFill>
                  <a:srgbClr val="C00000"/>
                </a:solidFill>
              </a:rPr>
              <a:t> role of ‘X’ realized</a:t>
            </a:r>
            <a:endParaRPr lang="en-US" sz="1600" b="1" dirty="0">
              <a:solidFill>
                <a:srgbClr val="C00000"/>
              </a:solidFill>
            </a:endParaRPr>
          </a:p>
        </p:txBody>
      </p:sp>
      <p:sp>
        <p:nvSpPr>
          <p:cNvPr id="50"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SPECIMEN ROLE</a:t>
            </a:r>
          </a:p>
        </p:txBody>
      </p:sp>
      <p:sp>
        <p:nvSpPr>
          <p:cNvPr id="28" name="TextBox 27"/>
          <p:cNvSpPr txBox="1"/>
          <p:nvPr/>
        </p:nvSpPr>
        <p:spPr>
          <a:xfrm>
            <a:off x="7321808" y="5246469"/>
            <a:ext cx="1524000" cy="646331"/>
          </a:xfrm>
          <a:prstGeom prst="rect">
            <a:avLst/>
          </a:prstGeom>
          <a:noFill/>
        </p:spPr>
        <p:txBody>
          <a:bodyPr wrap="square" rtlCol="0">
            <a:spAutoFit/>
          </a:bodyPr>
          <a:lstStyle/>
          <a:p>
            <a:pPr algn="ctr"/>
            <a:r>
              <a:rPr lang="en-US" b="1" dirty="0" smtClean="0"/>
              <a:t>input into assay</a:t>
            </a:r>
          </a:p>
        </p:txBody>
      </p:sp>
      <p:sp>
        <p:nvSpPr>
          <p:cNvPr id="41" name="TextBox 40"/>
          <p:cNvSpPr txBox="1"/>
          <p:nvPr/>
        </p:nvSpPr>
        <p:spPr>
          <a:xfrm>
            <a:off x="5548952" y="5064456"/>
            <a:ext cx="1143000" cy="923330"/>
          </a:xfrm>
          <a:prstGeom prst="rect">
            <a:avLst/>
          </a:prstGeom>
          <a:noFill/>
        </p:spPr>
        <p:txBody>
          <a:bodyPr wrap="square" rtlCol="0">
            <a:spAutoFit/>
          </a:bodyPr>
          <a:lstStyle/>
          <a:p>
            <a:pPr algn="ctr"/>
            <a:r>
              <a:rPr lang="en-US" b="1" dirty="0" smtClean="0"/>
              <a:t>plan</a:t>
            </a:r>
          </a:p>
          <a:p>
            <a:pPr algn="ctr"/>
            <a:r>
              <a:rPr lang="en-US" b="1" dirty="0" smtClean="0"/>
              <a:t>(intent </a:t>
            </a:r>
          </a:p>
          <a:p>
            <a:pPr algn="ctr"/>
            <a:r>
              <a:rPr lang="en-US" b="1" dirty="0"/>
              <a:t>t</a:t>
            </a:r>
            <a:r>
              <a:rPr lang="en-US" b="1" dirty="0" smtClean="0"/>
              <a:t>o study)</a:t>
            </a:r>
          </a:p>
        </p:txBody>
      </p:sp>
      <p:sp>
        <p:nvSpPr>
          <p:cNvPr id="42" name="TextBox 41"/>
          <p:cNvSpPr txBox="1"/>
          <p:nvPr/>
        </p:nvSpPr>
        <p:spPr>
          <a:xfrm>
            <a:off x="1825804" y="5106266"/>
            <a:ext cx="1376868" cy="923330"/>
          </a:xfrm>
          <a:prstGeom prst="rect">
            <a:avLst/>
          </a:prstGeom>
          <a:noFill/>
        </p:spPr>
        <p:txBody>
          <a:bodyPr wrap="square" rtlCol="0">
            <a:spAutoFit/>
          </a:bodyPr>
          <a:lstStyle/>
          <a:p>
            <a:pPr algn="ctr"/>
            <a:r>
              <a:rPr lang="en-US" b="1" dirty="0" smtClean="0"/>
              <a:t>plan </a:t>
            </a:r>
          </a:p>
          <a:p>
            <a:pPr algn="ctr"/>
            <a:r>
              <a:rPr lang="en-US" b="1" dirty="0" smtClean="0"/>
              <a:t>(intent </a:t>
            </a:r>
          </a:p>
          <a:p>
            <a:pPr algn="ctr"/>
            <a:r>
              <a:rPr lang="en-US" b="1" dirty="0" smtClean="0"/>
              <a:t>to collect)</a:t>
            </a:r>
            <a:endParaRPr 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9-11 ReO REALIZING specimen vs evaluant role v1.jpg"/>
          <p:cNvPicPr>
            <a:picLocks noChangeAspect="1"/>
          </p:cNvPicPr>
          <p:nvPr/>
        </p:nvPicPr>
        <p:blipFill>
          <a:blip r:embed="rId3" cstate="print"/>
          <a:srcRect l="9441" b="54405"/>
          <a:stretch>
            <a:fillRect/>
          </a:stretch>
        </p:blipFill>
        <p:spPr>
          <a:xfrm>
            <a:off x="0" y="4229199"/>
            <a:ext cx="9018645" cy="1991769"/>
          </a:xfrm>
          <a:prstGeom prst="rect">
            <a:avLst/>
          </a:prstGeom>
        </p:spPr>
      </p:pic>
      <p:sp>
        <p:nvSpPr>
          <p:cNvPr id="2" name="Rectangle 1"/>
          <p:cNvSpPr/>
          <p:nvPr/>
        </p:nvSpPr>
        <p:spPr>
          <a:xfrm>
            <a:off x="361832" y="0"/>
            <a:ext cx="8407430" cy="984885"/>
          </a:xfrm>
          <a:prstGeom prst="rect">
            <a:avLst/>
          </a:prstGeom>
        </p:spPr>
        <p:txBody>
          <a:bodyPr wrap="none">
            <a:spAutoFit/>
          </a:bodyPr>
          <a:lstStyle/>
          <a:p>
            <a:pPr algn="ctr"/>
            <a:r>
              <a:rPr lang="en-US" sz="3600" dirty="0" smtClean="0">
                <a:latin typeface="+mj-lt"/>
              </a:rPr>
              <a:t>Processes Linking Specimens and </a:t>
            </a:r>
            <a:r>
              <a:rPr lang="en-US" sz="3600" dirty="0" err="1" smtClean="0">
                <a:latin typeface="+mj-lt"/>
              </a:rPr>
              <a:t>Evaluants</a:t>
            </a:r>
            <a:endParaRPr lang="en-US" sz="3600" dirty="0" smtClean="0">
              <a:latin typeface="+mj-lt"/>
            </a:endParaRPr>
          </a:p>
          <a:p>
            <a:pPr algn="ctr"/>
            <a:r>
              <a:rPr lang="en-US" sz="2200" dirty="0" smtClean="0"/>
              <a:t>Gaining and Realization of Roles Inhering in an Individual Material Entity</a:t>
            </a:r>
            <a:endParaRPr lang="en-US" sz="2200" dirty="0"/>
          </a:p>
        </p:txBody>
      </p:sp>
      <p:sp>
        <p:nvSpPr>
          <p:cNvPr id="3" name="TextBox 2"/>
          <p:cNvSpPr txBox="1"/>
          <p:nvPr/>
        </p:nvSpPr>
        <p:spPr>
          <a:xfrm>
            <a:off x="228600" y="4089499"/>
            <a:ext cx="8686800" cy="2616101"/>
          </a:xfrm>
          <a:prstGeom prst="rect">
            <a:avLst/>
          </a:prstGeom>
          <a:noFill/>
        </p:spPr>
        <p:txBody>
          <a:bodyPr wrap="square" rtlCol="0">
            <a:spAutoFit/>
          </a:bodyPr>
          <a:lstStyle/>
          <a:p>
            <a:r>
              <a:rPr lang="en-US" sz="2000" b="1" u="sng" dirty="0" smtClean="0"/>
              <a:t>In OBI </a:t>
            </a:r>
            <a:r>
              <a:rPr lang="en-US" sz="2000" b="1" dirty="0" smtClean="0"/>
              <a:t>: </a:t>
            </a: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gn="ctr"/>
            <a:r>
              <a:rPr lang="en-US" b="1" dirty="0" smtClean="0"/>
              <a:t>Redundancy of roles </a:t>
            </a:r>
          </a:p>
          <a:p>
            <a:pPr algn="ctr"/>
            <a:r>
              <a:rPr lang="en-US" dirty="0" smtClean="0"/>
              <a:t>(same process realizes specimen and </a:t>
            </a:r>
            <a:r>
              <a:rPr lang="en-US" dirty="0" err="1" smtClean="0"/>
              <a:t>evaluant</a:t>
            </a:r>
            <a:r>
              <a:rPr lang="en-US" dirty="0" smtClean="0"/>
              <a:t> roles)</a:t>
            </a:r>
            <a:endParaRPr lang="en-US" dirty="0"/>
          </a:p>
        </p:txBody>
      </p:sp>
      <p:pic>
        <p:nvPicPr>
          <p:cNvPr id="6" name="Picture 5" descr="10-9-11 ReO REALIZING specimen vs evaluant role v1.jpg"/>
          <p:cNvPicPr>
            <a:picLocks noChangeAspect="1"/>
          </p:cNvPicPr>
          <p:nvPr/>
        </p:nvPicPr>
        <p:blipFill>
          <a:blip r:embed="rId4" cstate="print"/>
          <a:srcRect t="32902" r="91667" b="55368"/>
          <a:stretch>
            <a:fillRect/>
          </a:stretch>
        </p:blipFill>
        <p:spPr>
          <a:xfrm>
            <a:off x="186097" y="6248400"/>
            <a:ext cx="575903" cy="355600"/>
          </a:xfrm>
          <a:prstGeom prst="rect">
            <a:avLst/>
          </a:prstGeom>
        </p:spPr>
      </p:pic>
      <p:sp>
        <p:nvSpPr>
          <p:cNvPr id="8" name="TextBox 7"/>
          <p:cNvSpPr txBox="1"/>
          <p:nvPr/>
        </p:nvSpPr>
        <p:spPr>
          <a:xfrm>
            <a:off x="554397" y="6134100"/>
            <a:ext cx="425116" cy="276999"/>
          </a:xfrm>
          <a:prstGeom prst="rect">
            <a:avLst/>
          </a:prstGeom>
          <a:noFill/>
        </p:spPr>
        <p:txBody>
          <a:bodyPr wrap="none" rtlCol="0">
            <a:spAutoFit/>
          </a:bodyPr>
          <a:lstStyle/>
          <a:p>
            <a:r>
              <a:rPr lang="en-US" sz="1200" b="1" dirty="0" smtClean="0"/>
              <a:t>KEY</a:t>
            </a:r>
            <a:endParaRPr lang="en-US" sz="1200" b="1" dirty="0"/>
          </a:p>
        </p:txBody>
      </p:sp>
      <p:sp>
        <p:nvSpPr>
          <p:cNvPr id="10" name="Rectangle 9"/>
          <p:cNvSpPr/>
          <p:nvPr/>
        </p:nvSpPr>
        <p:spPr>
          <a:xfrm>
            <a:off x="127000" y="4089499"/>
            <a:ext cx="8915400" cy="2590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9-11 ReO REALIZING specimen vs evaluant role v1.jpg"/>
          <p:cNvPicPr>
            <a:picLocks noChangeAspect="1"/>
          </p:cNvPicPr>
          <p:nvPr/>
        </p:nvPicPr>
        <p:blipFill>
          <a:blip r:embed="rId4" cstate="print"/>
          <a:srcRect t="44632" r="91667" b="46151"/>
          <a:stretch>
            <a:fillRect/>
          </a:stretch>
        </p:blipFill>
        <p:spPr>
          <a:xfrm>
            <a:off x="719497" y="6337300"/>
            <a:ext cx="575903" cy="279400"/>
          </a:xfrm>
          <a:prstGeom prst="rect">
            <a:avLst/>
          </a:prstGeom>
        </p:spPr>
      </p:pic>
      <p:sp>
        <p:nvSpPr>
          <p:cNvPr id="13" name="Rounded Rectangle 12"/>
          <p:cNvSpPr/>
          <p:nvPr/>
        </p:nvSpPr>
        <p:spPr>
          <a:xfrm>
            <a:off x="224197" y="6172200"/>
            <a:ext cx="1066800" cy="4572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10-9-11 ReO REALIZING specimen vs evaluant role v1.jpg"/>
          <p:cNvPicPr>
            <a:picLocks noChangeAspect="1"/>
          </p:cNvPicPr>
          <p:nvPr/>
        </p:nvPicPr>
        <p:blipFill>
          <a:blip r:embed="rId3" cstate="print"/>
          <a:srcRect l="9138" t="53194"/>
          <a:stretch>
            <a:fillRect/>
          </a:stretch>
        </p:blipFill>
        <p:spPr>
          <a:xfrm>
            <a:off x="0" y="1143099"/>
            <a:ext cx="9048750" cy="2044700"/>
          </a:xfrm>
          <a:prstGeom prst="rect">
            <a:avLst/>
          </a:prstGeom>
        </p:spPr>
      </p:pic>
      <p:sp>
        <p:nvSpPr>
          <p:cNvPr id="15" name="TextBox 14"/>
          <p:cNvSpPr txBox="1"/>
          <p:nvPr/>
        </p:nvSpPr>
        <p:spPr>
          <a:xfrm>
            <a:off x="228600" y="1054199"/>
            <a:ext cx="8610600" cy="2893100"/>
          </a:xfrm>
          <a:prstGeom prst="rect">
            <a:avLst/>
          </a:prstGeom>
          <a:noFill/>
        </p:spPr>
        <p:txBody>
          <a:bodyPr wrap="square" rtlCol="0">
            <a:spAutoFit/>
          </a:bodyPr>
          <a:lstStyle/>
          <a:p>
            <a:r>
              <a:rPr lang="en-US" sz="2000" b="1" u="sng" dirty="0" smtClean="0"/>
              <a:t>In </a:t>
            </a:r>
            <a:r>
              <a:rPr lang="en-US" sz="2000" b="1" u="sng" dirty="0" err="1" smtClean="0"/>
              <a:t>ReO</a:t>
            </a:r>
            <a:r>
              <a:rPr lang="en-US" sz="2000" b="1" u="sng" dirty="0" smtClean="0"/>
              <a:t> </a:t>
            </a:r>
            <a:r>
              <a:rPr lang="en-US" sz="2000" b="1" dirty="0" smtClean="0"/>
              <a:t>: </a:t>
            </a: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gn="ctr"/>
            <a:r>
              <a:rPr lang="en-US" b="1" dirty="0" smtClean="0"/>
              <a:t>No redundancy of roles </a:t>
            </a:r>
          </a:p>
          <a:p>
            <a:pPr algn="ctr"/>
            <a:r>
              <a:rPr lang="en-US" dirty="0" smtClean="0"/>
              <a:t>(specimen and </a:t>
            </a:r>
            <a:r>
              <a:rPr lang="en-US" dirty="0" err="1" smtClean="0"/>
              <a:t>evaluant</a:t>
            </a:r>
            <a:r>
              <a:rPr lang="en-US" dirty="0" smtClean="0"/>
              <a:t> roles realized sequentially, through different processes)</a:t>
            </a:r>
            <a:endParaRPr lang="en-US" dirty="0"/>
          </a:p>
        </p:txBody>
      </p:sp>
      <p:sp>
        <p:nvSpPr>
          <p:cNvPr id="16" name="Rectangle 15"/>
          <p:cNvSpPr/>
          <p:nvPr/>
        </p:nvSpPr>
        <p:spPr>
          <a:xfrm>
            <a:off x="127000" y="1092299"/>
            <a:ext cx="8915400" cy="2819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685800"/>
            <a:ext cx="8915400" cy="5970865"/>
          </a:xfrm>
          <a:prstGeom prst="rect">
            <a:avLst/>
          </a:prstGeom>
          <a:noFill/>
        </p:spPr>
        <p:txBody>
          <a:bodyPr wrap="square" rtlCol="0">
            <a:spAutoFit/>
          </a:bodyPr>
          <a:lstStyle/>
          <a:p>
            <a:pPr marL="342900" indent="-342900"/>
            <a:r>
              <a:rPr lang="en-US" sz="2400" b="1" u="sng" dirty="0" smtClean="0"/>
              <a:t>Issue #2: Are all specimens created from a collection process?</a:t>
            </a:r>
          </a:p>
          <a:p>
            <a:pPr marL="342900" indent="-342900"/>
            <a:endParaRPr lang="en-US" sz="500" b="1" u="sng" dirty="0" smtClean="0"/>
          </a:p>
          <a:p>
            <a:pPr marL="111125" indent="-1588"/>
            <a:r>
              <a:rPr lang="en-US" sz="2200" b="1" dirty="0" smtClean="0"/>
              <a:t> If so, can we change label of ‘specimen creation’ to ‘specimen collection’?</a:t>
            </a:r>
          </a:p>
          <a:p>
            <a:pPr marL="111125" indent="-1588"/>
            <a:endParaRPr lang="en-US" sz="600" b="1" dirty="0" smtClean="0"/>
          </a:p>
          <a:p>
            <a:pPr marL="855663" indent="-390525">
              <a:buFont typeface="Courier New" pitchFamily="49" charset="0"/>
              <a:buChar char="o"/>
            </a:pPr>
            <a:r>
              <a:rPr lang="en-US" sz="2200" dirty="0" smtClean="0"/>
              <a:t>OBI ‘specimen creation objective’</a:t>
            </a:r>
          </a:p>
          <a:p>
            <a:pPr marL="855663" indent="-390525">
              <a:buFont typeface="Courier New" pitchFamily="49" charset="0"/>
              <a:buChar char="o"/>
            </a:pPr>
            <a:endParaRPr lang="en-US" sz="500" b="1" dirty="0" smtClean="0"/>
          </a:p>
          <a:p>
            <a:pPr marL="1262063" lvl="1" indent="-231775">
              <a:buFont typeface="Arial" pitchFamily="34" charset="0"/>
              <a:buChar char="•"/>
            </a:pPr>
            <a:r>
              <a:rPr lang="en-US" sz="2000" u="sng" dirty="0" smtClean="0"/>
              <a:t>Def:</a:t>
            </a:r>
            <a:r>
              <a:rPr lang="en-US" sz="2000" dirty="0" smtClean="0"/>
              <a:t> A specimen creation objective is to obtain a material entity for potential use as an input during an investigation</a:t>
            </a:r>
            <a:r>
              <a:rPr lang="en-US" sz="2200" dirty="0" smtClean="0"/>
              <a:t>.</a:t>
            </a:r>
          </a:p>
          <a:p>
            <a:pPr marL="1262063" lvl="1" indent="-231775">
              <a:buFont typeface="Arial" pitchFamily="34" charset="0"/>
              <a:buChar char="•"/>
            </a:pPr>
            <a:endParaRPr lang="en-US" sz="800" dirty="0" smtClean="0"/>
          </a:p>
          <a:p>
            <a:pPr marL="1262063" lvl="1" indent="-231775">
              <a:buFont typeface="Arial" pitchFamily="34" charset="0"/>
              <a:buChar char="•"/>
            </a:pPr>
            <a:r>
              <a:rPr lang="en-US" sz="2000" u="sng" dirty="0" smtClean="0"/>
              <a:t>Examples</a:t>
            </a:r>
            <a:r>
              <a:rPr lang="en-US" sz="2000" dirty="0" smtClean="0"/>
              <a:t>: The objective to collect bits of excrement in the rainforest. The objective to obtain a blood sample from a patient.</a:t>
            </a:r>
          </a:p>
          <a:p>
            <a:pPr marL="1262063" lvl="1" indent="-231775">
              <a:buFont typeface="Arial" pitchFamily="34" charset="0"/>
              <a:buChar char="•"/>
            </a:pPr>
            <a:endParaRPr lang="en-US" sz="1000" dirty="0" smtClean="0"/>
          </a:p>
          <a:p>
            <a:pPr marL="855663" lvl="1" indent="-390525">
              <a:buFont typeface="Courier New" pitchFamily="49" charset="0"/>
              <a:buChar char="o"/>
            </a:pPr>
            <a:r>
              <a:rPr lang="en-US" sz="2200" dirty="0" err="1" smtClean="0"/>
              <a:t>ReO</a:t>
            </a:r>
            <a:r>
              <a:rPr lang="en-US" sz="2200" dirty="0" smtClean="0"/>
              <a:t> imports OBI ’specimen creation’, but changes the label to ‘</a:t>
            </a:r>
            <a:r>
              <a:rPr lang="en-US" sz="2200" b="1" dirty="0" smtClean="0"/>
              <a:t>specimen collection</a:t>
            </a:r>
            <a:r>
              <a:rPr lang="en-US" sz="2200" dirty="0" smtClean="0"/>
              <a:t>’, based the view that all specimens are  obtained through some collection process</a:t>
            </a:r>
          </a:p>
          <a:p>
            <a:pPr marL="855663" lvl="1" indent="-390525">
              <a:buFont typeface="Courier New" pitchFamily="49" charset="0"/>
              <a:buChar char="o"/>
            </a:pPr>
            <a:endParaRPr lang="en-US" sz="1000" dirty="0" smtClean="0"/>
          </a:p>
          <a:p>
            <a:pPr marL="855663" lvl="1" indent="-390525">
              <a:buFont typeface="Courier New" pitchFamily="49" charset="0"/>
              <a:buChar char="o"/>
            </a:pPr>
            <a:r>
              <a:rPr lang="en-US" sz="2200" dirty="0" err="1" smtClean="0"/>
              <a:t>ReO</a:t>
            </a:r>
            <a:r>
              <a:rPr lang="en-US" sz="2200" dirty="0" smtClean="0"/>
              <a:t> creates a ‘material collection process’ class the parent of ‘specimen collection.</a:t>
            </a:r>
          </a:p>
          <a:p>
            <a:pPr marL="1312863" lvl="2" indent="-390525">
              <a:buFont typeface="Arial" pitchFamily="34" charset="0"/>
              <a:buChar char="•"/>
            </a:pPr>
            <a:r>
              <a:rPr lang="en-US" sz="2200" dirty="0" smtClean="0"/>
              <a:t>‘Extraction’ and ‘purification’ processes that derive specimens from other specimens are inferred to be children of material collection process &gt; specimen collection process</a:t>
            </a:r>
          </a:p>
        </p:txBody>
      </p:sp>
      <p:sp>
        <p:nvSpPr>
          <p:cNvPr id="5"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SPECIMEN ROLE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70557"/>
            <a:ext cx="8763000" cy="6955750"/>
          </a:xfrm>
          <a:prstGeom prst="rect">
            <a:avLst/>
          </a:prstGeom>
          <a:noFill/>
        </p:spPr>
        <p:txBody>
          <a:bodyPr wrap="square" rtlCol="0">
            <a:spAutoFit/>
          </a:bodyPr>
          <a:lstStyle/>
          <a:p>
            <a:pPr marL="342900" indent="-342900" algn="ctr"/>
            <a:r>
              <a:rPr lang="en-US" sz="4400" dirty="0" smtClean="0">
                <a:latin typeface="+mj-lt"/>
              </a:rPr>
              <a:t>OUTLINE</a:t>
            </a:r>
          </a:p>
          <a:p>
            <a:pPr marL="342900" indent="-342900" algn="ctr"/>
            <a:endParaRPr lang="en-US" sz="1000" dirty="0" smtClean="0"/>
          </a:p>
          <a:p>
            <a:pPr marL="342900" indent="-342900" algn="ctr"/>
            <a:endParaRPr lang="en-US" sz="1000" dirty="0" smtClean="0"/>
          </a:p>
          <a:p>
            <a:pPr marL="342900" indent="-342900"/>
            <a:r>
              <a:rPr lang="en-US" sz="3200" dirty="0" smtClean="0"/>
              <a:t>I.   </a:t>
            </a:r>
            <a:r>
              <a:rPr lang="en-US" sz="3200" dirty="0" err="1" smtClean="0"/>
              <a:t>ReO</a:t>
            </a:r>
            <a:r>
              <a:rPr lang="en-US" sz="3200" dirty="0" smtClean="0"/>
              <a:t> Overview</a:t>
            </a:r>
          </a:p>
          <a:p>
            <a:pPr marL="342900" indent="-342900">
              <a:buAutoNum type="arabicPeriod"/>
            </a:pPr>
            <a:endParaRPr lang="en-US" sz="1000" dirty="0" smtClean="0"/>
          </a:p>
          <a:p>
            <a:pPr marL="571500" indent="-571500"/>
            <a:r>
              <a:rPr lang="en-US" sz="3200" dirty="0" smtClean="0"/>
              <a:t>II.  The Nature of Reagents </a:t>
            </a:r>
          </a:p>
          <a:p>
            <a:pPr marL="1319213" lvl="1" indent="-342900">
              <a:buFont typeface="Courier New" pitchFamily="49" charset="0"/>
              <a:buChar char="o"/>
            </a:pPr>
            <a:r>
              <a:rPr lang="en-US" sz="2800" dirty="0" smtClean="0"/>
              <a:t>Distinction from other research material roles</a:t>
            </a:r>
          </a:p>
          <a:p>
            <a:pPr marL="1878013" lvl="3" indent="-342900">
              <a:buFont typeface="Arial" pitchFamily="34" charset="0"/>
              <a:buChar char="•"/>
            </a:pPr>
            <a:r>
              <a:rPr lang="en-US" sz="2800" dirty="0" err="1" smtClean="0"/>
              <a:t>Evaluant</a:t>
            </a:r>
            <a:r>
              <a:rPr lang="en-US" sz="2800" dirty="0" smtClean="0"/>
              <a:t> Role</a:t>
            </a:r>
          </a:p>
          <a:p>
            <a:pPr marL="1878013" lvl="3" indent="-342900">
              <a:buFont typeface="Arial" pitchFamily="34" charset="0"/>
              <a:buChar char="•"/>
            </a:pPr>
            <a:r>
              <a:rPr lang="en-US" sz="2800" dirty="0" smtClean="0"/>
              <a:t>Instrument Role</a:t>
            </a:r>
          </a:p>
          <a:p>
            <a:pPr marL="1878013" lvl="3" indent="-342900">
              <a:buFont typeface="Arial" pitchFamily="34" charset="0"/>
              <a:buChar char="•"/>
            </a:pPr>
            <a:r>
              <a:rPr lang="en-US" sz="2800" dirty="0" err="1" smtClean="0"/>
              <a:t>Incorporant</a:t>
            </a:r>
            <a:r>
              <a:rPr lang="en-US" sz="2800" dirty="0" smtClean="0"/>
              <a:t> Role</a:t>
            </a:r>
          </a:p>
          <a:p>
            <a:pPr marL="800100" lvl="1" indent="-342900">
              <a:buFontTx/>
              <a:buChar char="-"/>
            </a:pPr>
            <a:endParaRPr lang="en-US" sz="1000" dirty="0" smtClean="0"/>
          </a:p>
          <a:p>
            <a:pPr marL="571500" indent="-571500"/>
            <a:r>
              <a:rPr lang="en-US" sz="3200" dirty="0" smtClean="0"/>
              <a:t>III.  Material Processing Issues</a:t>
            </a:r>
          </a:p>
          <a:p>
            <a:pPr marL="571500" indent="-571500">
              <a:buAutoNum type="romanUcPeriod" startAt="4"/>
            </a:pPr>
            <a:endParaRPr lang="en-US" sz="1000" dirty="0" smtClean="0"/>
          </a:p>
          <a:p>
            <a:pPr marL="571500" indent="-571500">
              <a:buAutoNum type="romanUcPeriod" startAt="4"/>
            </a:pPr>
            <a:r>
              <a:rPr lang="en-US" sz="3200" dirty="0" smtClean="0"/>
              <a:t>Specimen Role</a:t>
            </a:r>
          </a:p>
          <a:p>
            <a:pPr marL="800100" lvl="1" indent="-342900">
              <a:buFontTx/>
              <a:buChar char="-"/>
            </a:pPr>
            <a:endParaRPr lang="en-US" sz="1000" dirty="0" smtClean="0"/>
          </a:p>
          <a:p>
            <a:pPr marL="342900" indent="-342900"/>
            <a:r>
              <a:rPr lang="en-US" sz="3200" dirty="0" smtClean="0"/>
              <a:t>V.   </a:t>
            </a:r>
            <a:r>
              <a:rPr lang="en-US" sz="3200" dirty="0" smtClean="0">
                <a:solidFill>
                  <a:srgbClr val="0070C0"/>
                </a:solidFill>
              </a:rPr>
              <a:t>Label Role</a:t>
            </a:r>
            <a:endParaRPr lang="en-US" sz="3200" dirty="0">
              <a:solidFill>
                <a:srgbClr val="0070C0"/>
              </a:solidFill>
            </a:endParaRPr>
          </a:p>
          <a:p>
            <a:pPr marL="342900" indent="-342900">
              <a:buAutoNum type="arabicPeriod"/>
            </a:pPr>
            <a:endParaRPr lang="en-US" sz="3200" dirty="0" smtClean="0"/>
          </a:p>
          <a:p>
            <a:pPr marL="342900" indent="-342900"/>
            <a:endParaRPr 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8382000" cy="6401753"/>
          </a:xfrm>
          <a:prstGeom prst="rect">
            <a:avLst/>
          </a:prstGeom>
          <a:noFill/>
        </p:spPr>
        <p:txBody>
          <a:bodyPr wrap="square" rtlCol="0">
            <a:spAutoFit/>
          </a:bodyPr>
          <a:lstStyle/>
          <a:p>
            <a:pPr lvl="0"/>
            <a:r>
              <a:rPr lang="en-US" sz="2400" b="1" dirty="0" smtClean="0"/>
              <a:t>Background</a:t>
            </a:r>
          </a:p>
          <a:p>
            <a:pPr marL="406400" lvl="0" indent="-241300">
              <a:buFont typeface="Courier New" pitchFamily="49" charset="0"/>
              <a:buChar char="o"/>
            </a:pPr>
            <a:r>
              <a:rPr lang="en-US" dirty="0" smtClean="0"/>
              <a:t>Serving </a:t>
            </a:r>
            <a:r>
              <a:rPr lang="en-US" dirty="0"/>
              <a:t>as a molecular label is a 'role' played by a range of different molecular entities in the context of biomedical experimentation </a:t>
            </a:r>
          </a:p>
          <a:p>
            <a:pPr marL="406400" lvl="0" indent="-241300"/>
            <a:endParaRPr lang="en-US" sz="1000" dirty="0"/>
          </a:p>
          <a:p>
            <a:pPr marL="406400" lvl="0" indent="-241300">
              <a:buFont typeface="Courier New" pitchFamily="49" charset="0"/>
              <a:buChar char="o"/>
            </a:pPr>
            <a:r>
              <a:rPr lang="en-US" dirty="0"/>
              <a:t>Various types of ‘molecular label’ roles have been discussed or implemented in OBI and other foundry </a:t>
            </a:r>
            <a:r>
              <a:rPr lang="en-US" dirty="0" err="1" smtClean="0"/>
              <a:t>ontologies</a:t>
            </a:r>
            <a:endParaRPr lang="en-US" dirty="0" smtClean="0"/>
          </a:p>
          <a:p>
            <a:pPr marL="800100" lvl="1" indent="-177800">
              <a:buFont typeface="Arial" pitchFamily="34" charset="0"/>
              <a:buChar char="•"/>
            </a:pPr>
            <a:r>
              <a:rPr lang="en-US" dirty="0" smtClean="0"/>
              <a:t>these </a:t>
            </a:r>
            <a:r>
              <a:rPr lang="en-US" dirty="0"/>
              <a:t>roles are referred to by many names, including </a:t>
            </a:r>
            <a:r>
              <a:rPr lang="en-US" dirty="0" smtClean="0"/>
              <a:t>‘label’, ‘detector’, ‘tracer’, ‘reporter’, ‘probe’, ‘stain’, ‘dye’, ‘indicator’, </a:t>
            </a:r>
            <a:r>
              <a:rPr lang="en-US" dirty="0"/>
              <a:t>etc</a:t>
            </a:r>
          </a:p>
          <a:p>
            <a:r>
              <a:rPr lang="en-US" sz="800" dirty="0"/>
              <a:t> </a:t>
            </a:r>
          </a:p>
          <a:p>
            <a:r>
              <a:rPr lang="en-US" sz="2400" dirty="0"/>
              <a:t> </a:t>
            </a:r>
            <a:r>
              <a:rPr lang="en-US" sz="2400" b="1" dirty="0" smtClean="0"/>
              <a:t>Status in OBI</a:t>
            </a:r>
            <a:endParaRPr lang="en-US" sz="2400" dirty="0"/>
          </a:p>
          <a:p>
            <a:pPr lvl="1" indent="-279400">
              <a:buFont typeface="Courier New" pitchFamily="49" charset="0"/>
              <a:buChar char="o"/>
            </a:pPr>
            <a:r>
              <a:rPr lang="en-US" b="1" u="sng" dirty="0" smtClean="0"/>
              <a:t>current ‘label role’ </a:t>
            </a:r>
            <a:r>
              <a:rPr lang="en-US" dirty="0"/>
              <a:t>:</a:t>
            </a:r>
            <a:r>
              <a:rPr lang="en-US" b="1" dirty="0"/>
              <a:t>  </a:t>
            </a:r>
            <a:r>
              <a:rPr lang="en-US" dirty="0" smtClean="0"/>
              <a:t>a </a:t>
            </a:r>
            <a:r>
              <a:rPr lang="en-US" dirty="0"/>
              <a:t>role which inheres in a material entity and which is realized in a detection of label assay (detects the amount of a label which is a proxy for the detection of the labeled biomaterial)</a:t>
            </a:r>
          </a:p>
          <a:p>
            <a:pPr marL="457200" indent="-279400">
              <a:buFont typeface="Courier New" pitchFamily="49" charset="0"/>
              <a:buChar char="o"/>
            </a:pPr>
            <a:endParaRPr lang="en-US" sz="1000" dirty="0"/>
          </a:p>
          <a:p>
            <a:pPr lvl="1" indent="-279400">
              <a:buFont typeface="Courier New" pitchFamily="49" charset="0"/>
              <a:buChar char="o"/>
            </a:pPr>
            <a:r>
              <a:rPr lang="en-US" dirty="0"/>
              <a:t> </a:t>
            </a:r>
            <a:r>
              <a:rPr lang="en-US" b="1" u="sng" dirty="0" smtClean="0"/>
              <a:t>planned label role (‘tracer role’?) </a:t>
            </a:r>
            <a:r>
              <a:rPr lang="en-US" dirty="0"/>
              <a:t>: </a:t>
            </a:r>
            <a:r>
              <a:rPr lang="en-US" dirty="0" smtClean="0"/>
              <a:t>a </a:t>
            </a:r>
            <a:r>
              <a:rPr lang="en-US" dirty="0"/>
              <a:t>role which is borne by a material entity (me1) that is realized in an detection of label assay. The me1 acts as a proxy for another material entity (me2) and by assaying the presence or a quality of me1, the presence or a quality of me2 can be inferred</a:t>
            </a:r>
            <a:r>
              <a:rPr lang="en-US" dirty="0" smtClean="0"/>
              <a:t>.</a:t>
            </a:r>
            <a:endParaRPr lang="en-US" dirty="0"/>
          </a:p>
          <a:p>
            <a:pPr marL="457200" indent="-279400"/>
            <a:endParaRPr lang="en-US" sz="1000" dirty="0"/>
          </a:p>
          <a:p>
            <a:pPr marL="457200" lvl="0" indent="-279400">
              <a:buFont typeface="Courier New" pitchFamily="49" charset="0"/>
              <a:buChar char="o"/>
            </a:pPr>
            <a:r>
              <a:rPr lang="en-US" dirty="0" smtClean="0"/>
              <a:t>Label-related classes in OBI to be implemented to be consistent with above definition (material labeling, labeled material)</a:t>
            </a:r>
          </a:p>
          <a:p>
            <a:pPr marL="457200" lvl="0" indent="-279400">
              <a:buFont typeface="Courier New" pitchFamily="49" charset="0"/>
              <a:buChar char="o"/>
            </a:pPr>
            <a:endParaRPr lang="en-US" sz="800" dirty="0" smtClean="0"/>
          </a:p>
          <a:p>
            <a:pPr marL="457200" lvl="0" indent="-279400">
              <a:buFont typeface="Courier New" pitchFamily="49" charset="0"/>
              <a:buChar char="o"/>
            </a:pPr>
            <a:r>
              <a:rPr lang="en-US" dirty="0" smtClean="0"/>
              <a:t>Other </a:t>
            </a:r>
            <a:r>
              <a:rPr lang="en-US" dirty="0"/>
              <a:t>roles </a:t>
            </a:r>
            <a:r>
              <a:rPr lang="en-US" dirty="0" smtClean="0"/>
              <a:t>(discussed in </a:t>
            </a:r>
            <a:r>
              <a:rPr lang="en-US" dirty="0"/>
              <a:t>trackers as </a:t>
            </a:r>
            <a:r>
              <a:rPr lang="en-US" dirty="0" smtClean="0"/>
              <a:t>‘detector’, ‘reporter’) </a:t>
            </a:r>
            <a:r>
              <a:rPr lang="en-US" dirty="0"/>
              <a:t>will not be implemented as they </a:t>
            </a:r>
            <a:r>
              <a:rPr lang="en-US" dirty="0" smtClean="0"/>
              <a:t>‘have </a:t>
            </a:r>
            <a:r>
              <a:rPr lang="en-US" dirty="0"/>
              <a:t>not recently be </a:t>
            </a:r>
            <a:r>
              <a:rPr lang="en-US" dirty="0" smtClean="0"/>
              <a:t>missed’</a:t>
            </a:r>
            <a:endParaRPr lang="en-US" dirty="0"/>
          </a:p>
        </p:txBody>
      </p:sp>
      <p:sp>
        <p:nvSpPr>
          <p:cNvPr id="3"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V. LABEL ROLE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err="1" smtClean="0">
                <a:latin typeface="+mj-lt"/>
                <a:ea typeface="+mj-ea"/>
                <a:cs typeface="+mj-cs"/>
              </a:rPr>
              <a:t>ReO</a:t>
            </a:r>
            <a:r>
              <a:rPr lang="en-US" sz="4000" dirty="0" smtClean="0">
                <a:latin typeface="+mj-lt"/>
                <a:ea typeface="+mj-ea"/>
                <a:cs typeface="+mj-cs"/>
              </a:rPr>
              <a:t> MODELING</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0" name="TextBox 29"/>
          <p:cNvSpPr txBox="1"/>
          <p:nvPr/>
        </p:nvSpPr>
        <p:spPr>
          <a:xfrm>
            <a:off x="457200" y="762000"/>
            <a:ext cx="8458200" cy="2339102"/>
          </a:xfrm>
          <a:prstGeom prst="rect">
            <a:avLst/>
          </a:prstGeom>
          <a:noFill/>
        </p:spPr>
        <p:txBody>
          <a:bodyPr wrap="square" rtlCol="0">
            <a:spAutoFit/>
          </a:bodyPr>
          <a:lstStyle/>
          <a:p>
            <a:pPr marL="231775" indent="-231775">
              <a:buFont typeface="Courier New" pitchFamily="49" charset="0"/>
              <a:buChar char="o"/>
            </a:pPr>
            <a:r>
              <a:rPr lang="en-US" sz="2000" dirty="0" err="1" smtClean="0"/>
              <a:t>ReO</a:t>
            </a:r>
            <a:r>
              <a:rPr lang="en-US" sz="2000" dirty="0" smtClean="0"/>
              <a:t> is being built using OBI development principles and design patterns, and is intended to be integrated/aligned with OBI in the future </a:t>
            </a:r>
          </a:p>
          <a:p>
            <a:pPr marL="627063" lvl="1" indent="-169863">
              <a:buFont typeface="Arial" pitchFamily="34" charset="0"/>
              <a:buChar char="•"/>
            </a:pPr>
            <a:r>
              <a:rPr lang="en-US" dirty="0" smtClean="0"/>
              <a:t>uses BFO/IAO, links material reagents to related processes, objectives, roles  using RO-compliant properties, uses logical definitions to infer hierarchical structure</a:t>
            </a:r>
          </a:p>
          <a:p>
            <a:pPr marL="627063" lvl="1" indent="-169863">
              <a:buFont typeface="Arial" pitchFamily="34" charset="0"/>
              <a:buChar char="•"/>
            </a:pPr>
            <a:endParaRPr lang="en-US" sz="1000" dirty="0" smtClean="0"/>
          </a:p>
          <a:p>
            <a:pPr marL="231775" lvl="1" indent="-231775">
              <a:buFont typeface="Courier New" pitchFamily="49" charset="0"/>
              <a:buChar char="o"/>
            </a:pPr>
            <a:r>
              <a:rPr lang="en-US" sz="2000" dirty="0" smtClean="0"/>
              <a:t>Reagents are asserted according to their natural type, imported from an appropriate reference ontology,  and a stand alone reagent hierarchy is inferred based on logical class restrictions and definitions</a:t>
            </a:r>
          </a:p>
        </p:txBody>
      </p:sp>
      <p:sp>
        <p:nvSpPr>
          <p:cNvPr id="36" name="Rectangle 35"/>
          <p:cNvSpPr/>
          <p:nvPr/>
        </p:nvSpPr>
        <p:spPr>
          <a:xfrm>
            <a:off x="349160" y="6019800"/>
            <a:ext cx="8794840" cy="707886"/>
          </a:xfrm>
          <a:prstGeom prst="rect">
            <a:avLst/>
          </a:prstGeom>
        </p:spPr>
        <p:txBody>
          <a:bodyPr wrap="square">
            <a:spAutoFit/>
          </a:bodyPr>
          <a:lstStyle/>
          <a:p>
            <a:pPr marL="287338" indent="-287338">
              <a:buFont typeface="Courier New" pitchFamily="49" charset="0"/>
              <a:buChar char="o"/>
            </a:pPr>
            <a:r>
              <a:rPr lang="en-US" sz="2000" dirty="0" smtClean="0"/>
              <a:t>Modeling efforts so far have focused on establishing design principles and patterns, and classification of high level containers to populate downward</a:t>
            </a:r>
          </a:p>
        </p:txBody>
      </p:sp>
      <p:pic>
        <p:nvPicPr>
          <p:cNvPr id="33" name="Picture 2"/>
          <p:cNvPicPr>
            <a:picLocks noChangeAspect="1" noChangeArrowheads="1"/>
          </p:cNvPicPr>
          <p:nvPr/>
        </p:nvPicPr>
        <p:blipFill>
          <a:blip r:embed="rId2" cstate="print"/>
          <a:srcRect/>
          <a:stretch>
            <a:fillRect/>
          </a:stretch>
        </p:blipFill>
        <p:spPr bwMode="auto">
          <a:xfrm>
            <a:off x="1524000" y="3124200"/>
            <a:ext cx="5812006"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750868"/>
            <a:ext cx="8763000" cy="5878532"/>
          </a:xfrm>
          <a:prstGeom prst="rect">
            <a:avLst/>
          </a:prstGeom>
          <a:noFill/>
        </p:spPr>
        <p:txBody>
          <a:bodyPr wrap="square" rtlCol="0">
            <a:spAutoFit/>
          </a:bodyPr>
          <a:lstStyle/>
          <a:p>
            <a:r>
              <a:rPr lang="en-US" sz="2400" b="1" dirty="0" smtClean="0"/>
              <a:t>Label Roles in </a:t>
            </a:r>
            <a:r>
              <a:rPr lang="en-US" sz="2400" b="1" dirty="0" err="1" smtClean="0"/>
              <a:t>ReO</a:t>
            </a:r>
            <a:r>
              <a:rPr lang="en-US" sz="2400" b="1" dirty="0" smtClean="0"/>
              <a:t> Extend OBI Modeling</a:t>
            </a:r>
          </a:p>
          <a:p>
            <a:endParaRPr lang="en-US" sz="600" dirty="0"/>
          </a:p>
          <a:p>
            <a:pPr marL="406400" indent="-231775">
              <a:buFont typeface="Courier New" pitchFamily="49" charset="0"/>
              <a:buChar char="o"/>
            </a:pPr>
            <a:r>
              <a:rPr lang="en-US" dirty="0"/>
              <a:t>OBI defines label generally according to </a:t>
            </a:r>
            <a:r>
              <a:rPr lang="en-US" b="1" i="1" dirty="0"/>
              <a:t>what</a:t>
            </a:r>
            <a:r>
              <a:rPr lang="en-US" dirty="0"/>
              <a:t> it does </a:t>
            </a:r>
            <a:r>
              <a:rPr lang="en-US" dirty="0" smtClean="0"/>
              <a:t>. . . </a:t>
            </a:r>
            <a:r>
              <a:rPr lang="en-US" dirty="0" err="1" smtClean="0"/>
              <a:t>ReO</a:t>
            </a:r>
            <a:r>
              <a:rPr lang="en-US" dirty="0" smtClean="0"/>
              <a:t> </a:t>
            </a:r>
            <a:r>
              <a:rPr lang="en-US" dirty="0"/>
              <a:t>hopes to import this more general </a:t>
            </a:r>
            <a:r>
              <a:rPr lang="en-US" dirty="0" smtClean="0"/>
              <a:t>label </a:t>
            </a:r>
            <a:r>
              <a:rPr lang="en-US" dirty="0"/>
              <a:t>class </a:t>
            </a:r>
            <a:r>
              <a:rPr lang="en-US" dirty="0" smtClean="0"/>
              <a:t>, and </a:t>
            </a:r>
            <a:r>
              <a:rPr lang="en-US" dirty="0"/>
              <a:t>distinguish various subtypes according to </a:t>
            </a:r>
            <a:r>
              <a:rPr lang="en-US" b="1" i="1" dirty="0"/>
              <a:t>how</a:t>
            </a:r>
            <a:r>
              <a:rPr lang="en-US" dirty="0"/>
              <a:t> this role is </a:t>
            </a:r>
            <a:r>
              <a:rPr lang="en-US" dirty="0" smtClean="0"/>
              <a:t>achieved </a:t>
            </a:r>
          </a:p>
          <a:p>
            <a:pPr marL="406400" indent="-231775">
              <a:buFont typeface="Courier New" pitchFamily="49" charset="0"/>
              <a:buChar char="o"/>
            </a:pPr>
            <a:endParaRPr lang="en-US" sz="1000" dirty="0" smtClean="0"/>
          </a:p>
          <a:p>
            <a:pPr marL="406400" indent="-231775">
              <a:buFont typeface="Courier New" pitchFamily="49" charset="0"/>
              <a:buChar char="o"/>
            </a:pPr>
            <a:endParaRPr lang="en-US" sz="1000" dirty="0" smtClean="0"/>
          </a:p>
          <a:p>
            <a:pPr marL="406400" indent="-231775">
              <a:buFont typeface="Courier New" pitchFamily="49" charset="0"/>
              <a:buChar char="o"/>
            </a:pPr>
            <a:r>
              <a:rPr lang="en-US" dirty="0" smtClean="0"/>
              <a:t>Questions to Ask:</a:t>
            </a:r>
          </a:p>
          <a:p>
            <a:pPr marL="739775" lvl="2" indent="-231775">
              <a:buFont typeface="Arial" pitchFamily="34" charset="0"/>
              <a:buChar char="•"/>
            </a:pPr>
            <a:r>
              <a:rPr lang="en-US" dirty="0"/>
              <a:t> </a:t>
            </a:r>
            <a:r>
              <a:rPr lang="en-US" dirty="0" smtClean="0"/>
              <a:t>How many different types of label roles exist?</a:t>
            </a:r>
          </a:p>
          <a:p>
            <a:pPr marL="739775" lvl="2" indent="-231775">
              <a:buFont typeface="Arial" pitchFamily="34" charset="0"/>
              <a:buChar char="•"/>
            </a:pPr>
            <a:r>
              <a:rPr lang="en-US" dirty="0" smtClean="0"/>
              <a:t>Which are useful as classes in </a:t>
            </a:r>
            <a:r>
              <a:rPr lang="en-US" dirty="0" err="1" smtClean="0"/>
              <a:t>ReO</a:t>
            </a:r>
            <a:r>
              <a:rPr lang="en-US" dirty="0" smtClean="0"/>
              <a:t>?</a:t>
            </a:r>
          </a:p>
          <a:p>
            <a:pPr marL="739775" lvl="2" indent="-231775">
              <a:buFont typeface="Arial" pitchFamily="34" charset="0"/>
              <a:buChar char="•"/>
            </a:pPr>
            <a:r>
              <a:rPr lang="en-US" dirty="0" smtClean="0"/>
              <a:t>How can they be defined/distinguished?</a:t>
            </a:r>
          </a:p>
          <a:p>
            <a:pPr marL="739775" lvl="2" indent="-231775">
              <a:buFont typeface="Arial" pitchFamily="34" charset="0"/>
              <a:buChar char="•"/>
            </a:pPr>
            <a:r>
              <a:rPr lang="en-US" dirty="0" smtClean="0"/>
              <a:t>What terms should be used as labels</a:t>
            </a:r>
          </a:p>
          <a:p>
            <a:pPr marL="406400" lvl="1" indent="-231775">
              <a:buFont typeface="Courier New" pitchFamily="49" charset="0"/>
              <a:buChar char="o"/>
            </a:pPr>
            <a:endParaRPr lang="en-US" sz="1000" dirty="0" smtClean="0"/>
          </a:p>
          <a:p>
            <a:pPr marL="406400" lvl="1" indent="-231775">
              <a:buFont typeface="Courier New" pitchFamily="49" charset="0"/>
              <a:buChar char="o"/>
            </a:pPr>
            <a:endParaRPr lang="en-US" sz="1000" dirty="0" smtClean="0"/>
          </a:p>
          <a:p>
            <a:pPr marL="406400" lvl="1" indent="-231775">
              <a:buFont typeface="Courier New" pitchFamily="49" charset="0"/>
              <a:buChar char="o"/>
            </a:pPr>
            <a:endParaRPr lang="en-US" sz="1000" dirty="0"/>
          </a:p>
          <a:p>
            <a:pPr marL="406400" indent="-231775">
              <a:buFont typeface="Courier New" pitchFamily="49" charset="0"/>
              <a:buChar char="o"/>
            </a:pPr>
            <a:r>
              <a:rPr lang="en-US" dirty="0" err="1" smtClean="0"/>
              <a:t>ReO</a:t>
            </a:r>
            <a:r>
              <a:rPr lang="en-US" dirty="0" smtClean="0"/>
              <a:t> </a:t>
            </a:r>
            <a:r>
              <a:rPr lang="en-US" dirty="0"/>
              <a:t>has implemented a </a:t>
            </a:r>
            <a:r>
              <a:rPr lang="en-US" b="1" dirty="0"/>
              <a:t>placeholder</a:t>
            </a:r>
            <a:r>
              <a:rPr lang="en-US" dirty="0"/>
              <a:t> for the </a:t>
            </a:r>
            <a:r>
              <a:rPr lang="en-US" dirty="0" smtClean="0"/>
              <a:t>OBI label role, defined in consistent terms:</a:t>
            </a:r>
          </a:p>
          <a:p>
            <a:pPr marL="406400" indent="-231775"/>
            <a:endParaRPr lang="en-US" sz="1000" dirty="0" smtClean="0"/>
          </a:p>
          <a:p>
            <a:pPr marL="863600" lvl="1" indent="-231775">
              <a:buFont typeface="Arial" pitchFamily="34" charset="0"/>
              <a:buChar char="•"/>
            </a:pPr>
            <a:r>
              <a:rPr lang="en-US" b="1" u="sng" dirty="0" smtClean="0"/>
              <a:t>molecular label role</a:t>
            </a:r>
            <a:r>
              <a:rPr lang="en-US" b="1" dirty="0" smtClean="0"/>
              <a:t>: </a:t>
            </a:r>
            <a:r>
              <a:rPr lang="en-US" dirty="0" smtClean="0"/>
              <a:t>a reagent role that inheres in a molecular entity and is realized in an </a:t>
            </a:r>
            <a:r>
              <a:rPr lang="en-US" dirty="0" err="1" smtClean="0"/>
              <a:t>analyte</a:t>
            </a:r>
            <a:r>
              <a:rPr lang="en-US" dirty="0" smtClean="0"/>
              <a:t> assay through the bearer’s association with an </a:t>
            </a:r>
            <a:r>
              <a:rPr lang="en-US" dirty="0" err="1" smtClean="0"/>
              <a:t>analyte</a:t>
            </a:r>
            <a:r>
              <a:rPr lang="en-US" dirty="0" smtClean="0"/>
              <a:t>, where it serves as a proxy to allow for its detection.  </a:t>
            </a:r>
            <a:endParaRPr lang="en-US" dirty="0"/>
          </a:p>
          <a:p>
            <a:pPr marL="406400" indent="-231775"/>
            <a:endParaRPr lang="en-US" sz="1000" dirty="0" smtClean="0"/>
          </a:p>
          <a:p>
            <a:pPr marL="406400" indent="-231775">
              <a:buFont typeface="Courier New" pitchFamily="49" charset="0"/>
              <a:buChar char="o"/>
            </a:pPr>
            <a:r>
              <a:rPr lang="en-US" dirty="0" smtClean="0"/>
              <a:t>Subtypes of the label role are differentiated along two axes of classification to generate a molecular label hierarchy</a:t>
            </a:r>
            <a:endParaRPr lang="en-US" dirty="0"/>
          </a:p>
          <a:p>
            <a:endParaRPr lang="en-US" dirty="0"/>
          </a:p>
        </p:txBody>
      </p:sp>
      <p:sp>
        <p:nvSpPr>
          <p:cNvPr id="3" name="Title 5"/>
          <p:cNvSpPr txBox="1">
            <a:spLocks/>
          </p:cNvSpPr>
          <p:nvPr/>
        </p:nvSpPr>
        <p:spPr>
          <a:xfrm>
            <a:off x="457200" y="-1524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LABEL ROLE</a:t>
            </a:r>
          </a:p>
        </p:txBody>
      </p:sp>
      <p:pic>
        <p:nvPicPr>
          <p:cNvPr id="4" name="Picture 2"/>
          <p:cNvPicPr>
            <a:picLocks noChangeAspect="1" noChangeArrowheads="1"/>
          </p:cNvPicPr>
          <p:nvPr/>
        </p:nvPicPr>
        <p:blipFill>
          <a:blip r:embed="rId2" cstate="print"/>
          <a:srcRect l="13454" t="54222" r="70314" b="33333"/>
          <a:stretch>
            <a:fillRect/>
          </a:stretch>
        </p:blipFill>
        <p:spPr bwMode="auto">
          <a:xfrm>
            <a:off x="5410200" y="2243137"/>
            <a:ext cx="3429000" cy="1643063"/>
          </a:xfrm>
          <a:prstGeom prst="rect">
            <a:avLst/>
          </a:prstGeom>
          <a:noFill/>
          <a:ln w="9525">
            <a:solidFill>
              <a:schemeClr val="tx2"/>
            </a:solid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61258" y="199572"/>
            <a:ext cx="8610600" cy="584775"/>
          </a:xfrm>
          <a:prstGeom prst="rect">
            <a:avLst/>
          </a:prstGeom>
          <a:noFill/>
        </p:spPr>
        <p:txBody>
          <a:bodyPr wrap="square" rtlCol="0">
            <a:spAutoFit/>
          </a:bodyPr>
          <a:lstStyle/>
          <a:p>
            <a:r>
              <a:rPr lang="en-US" sz="3200" dirty="0" smtClean="0">
                <a:latin typeface="+mj-lt"/>
              </a:rPr>
              <a:t>Axes of Classification for Molecular Label Subtypes </a:t>
            </a:r>
            <a:endParaRPr lang="en-US" sz="3200" dirty="0">
              <a:latin typeface="+mj-lt"/>
            </a:endParaRPr>
          </a:p>
        </p:txBody>
      </p:sp>
      <p:sp>
        <p:nvSpPr>
          <p:cNvPr id="23" name="Rectangle 22"/>
          <p:cNvSpPr/>
          <p:nvPr/>
        </p:nvSpPr>
        <p:spPr>
          <a:xfrm>
            <a:off x="152400" y="826294"/>
            <a:ext cx="8915400" cy="1231106"/>
          </a:xfrm>
          <a:prstGeom prst="rect">
            <a:avLst/>
          </a:prstGeom>
        </p:spPr>
        <p:txBody>
          <a:bodyPr wrap="square">
            <a:spAutoFit/>
          </a:bodyPr>
          <a:lstStyle/>
          <a:p>
            <a:r>
              <a:rPr lang="en-US" sz="2000" b="1" dirty="0" smtClean="0"/>
              <a:t>The ‘molecular label role’ has four subclasses, distinguished along two axes </a:t>
            </a:r>
            <a:r>
              <a:rPr lang="en-US" b="1" dirty="0" smtClean="0"/>
              <a:t>: </a:t>
            </a:r>
          </a:p>
          <a:p>
            <a:pPr marL="800100" lvl="1" indent="-342900">
              <a:buFont typeface="+mj-lt"/>
              <a:buAutoNum type="arabicParenR"/>
            </a:pPr>
            <a:r>
              <a:rPr lang="en-US" dirty="0" smtClean="0"/>
              <a:t>the nature of the bearer’s association with a molecular target (covalent vs. non-covalent)</a:t>
            </a:r>
          </a:p>
          <a:p>
            <a:pPr marL="800100" lvl="1" indent="-342900">
              <a:buAutoNum type="arabicParenR"/>
            </a:pPr>
            <a:r>
              <a:rPr lang="en-US" dirty="0"/>
              <a:t>t</a:t>
            </a:r>
            <a:r>
              <a:rPr lang="en-US" dirty="0" smtClean="0"/>
              <a:t>he bearer’s ability to emit or produce some detectable signal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81000" y="2294959"/>
            <a:ext cx="2895600" cy="4047262"/>
          </a:xfrm>
          <a:prstGeom prst="rect">
            <a:avLst/>
          </a:prstGeom>
          <a:ln>
            <a:solidFill>
              <a:schemeClr val="tx2"/>
            </a:solidFill>
          </a:ln>
        </p:spPr>
        <p:txBody>
          <a:bodyPr wrap="square">
            <a:spAutoFit/>
          </a:bodyPr>
          <a:lstStyle/>
          <a:p>
            <a:pPr algn="ctr"/>
            <a:r>
              <a:rPr lang="en-US" sz="1700" b="1" u="sng" dirty="0" smtClean="0"/>
              <a:t>MOLECULAR REPORTER ROLE</a:t>
            </a:r>
          </a:p>
          <a:p>
            <a:pPr algn="ctr">
              <a:buFontTx/>
              <a:buChar char="-"/>
            </a:pPr>
            <a:r>
              <a:rPr lang="en-US" sz="1500" dirty="0" smtClean="0"/>
              <a:t>inheres in a molecular entity capable of emitting some detectable signal, and realized in the bearer’s </a:t>
            </a:r>
            <a:r>
              <a:rPr lang="en-US" sz="1500" dirty="0"/>
              <a:t>c</a:t>
            </a:r>
            <a:r>
              <a:rPr lang="en-US" sz="1500" dirty="0" smtClean="0"/>
              <a:t>ovalent incorporation into a probe or </a:t>
            </a:r>
            <a:r>
              <a:rPr lang="en-US" sz="1500" dirty="0" err="1" smtClean="0"/>
              <a:t>analyte</a:t>
            </a:r>
            <a:r>
              <a:rPr lang="en-US" sz="1500" dirty="0" smtClean="0"/>
              <a:t>.  </a:t>
            </a:r>
          </a:p>
          <a:p>
            <a:pPr algn="ctr">
              <a:buFontTx/>
              <a:buChar char="-"/>
            </a:pPr>
            <a:endParaRPr lang="en-US" sz="1500" dirty="0" smtClean="0"/>
          </a:p>
          <a:p>
            <a:pPr algn="ctr"/>
            <a:r>
              <a:rPr lang="en-US" sz="1500" dirty="0" smtClean="0"/>
              <a:t>- Examples include a radioactive P33 atom incorporated into an </a:t>
            </a:r>
            <a:r>
              <a:rPr lang="en-US" sz="1500" dirty="0" err="1"/>
              <a:t>o</a:t>
            </a:r>
            <a:r>
              <a:rPr lang="en-US" sz="1500" dirty="0" err="1" smtClean="0"/>
              <a:t>ligonucleotide</a:t>
            </a:r>
            <a:r>
              <a:rPr lang="en-US" sz="1500" dirty="0" smtClean="0"/>
              <a:t> probe, a </a:t>
            </a:r>
            <a:r>
              <a:rPr lang="en-US" sz="1500" dirty="0" err="1" smtClean="0"/>
              <a:t>fluorochrome</a:t>
            </a:r>
            <a:r>
              <a:rPr lang="en-US" sz="1500" dirty="0" smtClean="0"/>
              <a:t> covalently linked to an antibody probe, a GFP tag linked to a recombinant protein, a radioactive S35 atom incorporated into </a:t>
            </a:r>
            <a:r>
              <a:rPr lang="en-US" sz="1500" dirty="0" err="1" smtClean="0"/>
              <a:t>methionine</a:t>
            </a:r>
            <a:r>
              <a:rPr lang="en-US" sz="1500" dirty="0" smtClean="0"/>
              <a:t> residues of a protein</a:t>
            </a:r>
            <a:endParaRPr lang="en-US" sz="1500" dirty="0"/>
          </a:p>
        </p:txBody>
      </p:sp>
      <p:grpSp>
        <p:nvGrpSpPr>
          <p:cNvPr id="2" name="Group 25"/>
          <p:cNvGrpSpPr/>
          <p:nvPr/>
        </p:nvGrpSpPr>
        <p:grpSpPr>
          <a:xfrm>
            <a:off x="4419600" y="2743200"/>
            <a:ext cx="4419600" cy="3276600"/>
            <a:chOff x="1219200" y="2514600"/>
            <a:chExt cx="5257800" cy="3962400"/>
          </a:xfrm>
        </p:grpSpPr>
        <p:sp>
          <p:nvSpPr>
            <p:cNvPr id="27" name="Rectangle 26"/>
            <p:cNvSpPr/>
            <p:nvPr/>
          </p:nvSpPr>
          <p:spPr>
            <a:xfrm>
              <a:off x="1219200" y="2514600"/>
              <a:ext cx="5257800" cy="396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0"/>
              <a:endCxn id="27" idx="2"/>
            </p:cNvCxnSpPr>
            <p:nvPr/>
          </p:nvCxnSpPr>
          <p:spPr>
            <a:xfrm>
              <a:off x="3848100" y="2514600"/>
              <a:ext cx="0" cy="39624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1"/>
              <a:endCxn id="27" idx="3"/>
            </p:cNvCxnSpPr>
            <p:nvPr/>
          </p:nvCxnSpPr>
          <p:spPr>
            <a:xfrm>
              <a:off x="1219200" y="4495800"/>
              <a:ext cx="5257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844750" y="2028372"/>
            <a:ext cx="3537250" cy="400110"/>
          </a:xfrm>
          <a:prstGeom prst="rect">
            <a:avLst/>
          </a:prstGeom>
          <a:noFill/>
        </p:spPr>
        <p:txBody>
          <a:bodyPr wrap="none" rtlCol="0">
            <a:spAutoFit/>
          </a:bodyPr>
          <a:lstStyle/>
          <a:p>
            <a:pPr algn="ctr"/>
            <a:r>
              <a:rPr lang="en-US" sz="2000" b="1" u="sng" dirty="0" smtClean="0"/>
              <a:t>Production of Detectable Signal</a:t>
            </a:r>
            <a:endParaRPr lang="en-US" sz="2000" b="1" u="sng" dirty="0"/>
          </a:p>
        </p:txBody>
      </p:sp>
      <p:sp>
        <p:nvSpPr>
          <p:cNvPr id="31" name="TextBox 30"/>
          <p:cNvSpPr txBox="1"/>
          <p:nvPr/>
        </p:nvSpPr>
        <p:spPr>
          <a:xfrm rot="16200000">
            <a:off x="2841080" y="4147372"/>
            <a:ext cx="1704634" cy="400110"/>
          </a:xfrm>
          <a:prstGeom prst="rect">
            <a:avLst/>
          </a:prstGeom>
          <a:noFill/>
        </p:spPr>
        <p:txBody>
          <a:bodyPr wrap="none" rtlCol="0">
            <a:spAutoFit/>
          </a:bodyPr>
          <a:lstStyle/>
          <a:p>
            <a:pPr algn="ctr"/>
            <a:r>
              <a:rPr lang="en-US" sz="2000" b="1" u="sng" dirty="0" smtClean="0"/>
              <a:t>Target Binding</a:t>
            </a:r>
            <a:endParaRPr lang="en-US" sz="2000" b="1" u="sng" dirty="0"/>
          </a:p>
        </p:txBody>
      </p:sp>
      <p:sp>
        <p:nvSpPr>
          <p:cNvPr id="32" name="TextBox 31"/>
          <p:cNvSpPr txBox="1"/>
          <p:nvPr/>
        </p:nvSpPr>
        <p:spPr>
          <a:xfrm rot="16200000">
            <a:off x="3559665" y="3351422"/>
            <a:ext cx="1195841" cy="369332"/>
          </a:xfrm>
          <a:prstGeom prst="rect">
            <a:avLst/>
          </a:prstGeom>
          <a:noFill/>
        </p:spPr>
        <p:txBody>
          <a:bodyPr wrap="none" rtlCol="0">
            <a:spAutoFit/>
          </a:bodyPr>
          <a:lstStyle/>
          <a:p>
            <a:pPr algn="ctr"/>
            <a:r>
              <a:rPr lang="en-US" b="1" dirty="0" smtClean="0"/>
              <a:t>COVALENT</a:t>
            </a:r>
            <a:endParaRPr lang="en-US" b="1" dirty="0"/>
          </a:p>
        </p:txBody>
      </p:sp>
      <p:sp>
        <p:nvSpPr>
          <p:cNvPr id="33" name="TextBox 32"/>
          <p:cNvSpPr txBox="1"/>
          <p:nvPr/>
        </p:nvSpPr>
        <p:spPr>
          <a:xfrm rot="16200000">
            <a:off x="3297215" y="4983193"/>
            <a:ext cx="1726435" cy="369332"/>
          </a:xfrm>
          <a:prstGeom prst="rect">
            <a:avLst/>
          </a:prstGeom>
          <a:noFill/>
        </p:spPr>
        <p:txBody>
          <a:bodyPr wrap="none" rtlCol="0">
            <a:spAutoFit/>
          </a:bodyPr>
          <a:lstStyle/>
          <a:p>
            <a:pPr algn="ctr"/>
            <a:r>
              <a:rPr lang="en-US" b="1" dirty="0" smtClean="0"/>
              <a:t>NON-COVALENT</a:t>
            </a:r>
            <a:endParaRPr lang="en-US" b="1" dirty="0"/>
          </a:p>
        </p:txBody>
      </p:sp>
      <p:sp>
        <p:nvSpPr>
          <p:cNvPr id="34" name="TextBox 33"/>
          <p:cNvSpPr txBox="1"/>
          <p:nvPr/>
        </p:nvSpPr>
        <p:spPr>
          <a:xfrm>
            <a:off x="5209884" y="2409372"/>
            <a:ext cx="2894703" cy="369332"/>
          </a:xfrm>
          <a:prstGeom prst="rect">
            <a:avLst/>
          </a:prstGeom>
          <a:noFill/>
        </p:spPr>
        <p:txBody>
          <a:bodyPr wrap="none" rtlCol="0">
            <a:spAutoFit/>
          </a:bodyPr>
          <a:lstStyle/>
          <a:p>
            <a:r>
              <a:rPr lang="en-US" b="1" dirty="0" smtClean="0"/>
              <a:t>YES                                      NO</a:t>
            </a:r>
            <a:endParaRPr lang="en-US" b="1" dirty="0"/>
          </a:p>
        </p:txBody>
      </p:sp>
      <p:sp>
        <p:nvSpPr>
          <p:cNvPr id="35" name="TextBox 34"/>
          <p:cNvSpPr txBox="1"/>
          <p:nvPr/>
        </p:nvSpPr>
        <p:spPr>
          <a:xfrm>
            <a:off x="4834811" y="3288268"/>
            <a:ext cx="1388329" cy="646331"/>
          </a:xfrm>
          <a:prstGeom prst="rect">
            <a:avLst/>
          </a:prstGeom>
          <a:noFill/>
        </p:spPr>
        <p:txBody>
          <a:bodyPr wrap="none" rtlCol="0">
            <a:spAutoFit/>
          </a:bodyPr>
          <a:lstStyle/>
          <a:p>
            <a:pPr algn="ctr"/>
            <a:r>
              <a:rPr lang="en-US" b="1" dirty="0" smtClean="0">
                <a:solidFill>
                  <a:srgbClr val="FF0000"/>
                </a:solidFill>
              </a:rPr>
              <a:t>MOLECULAR</a:t>
            </a:r>
          </a:p>
          <a:p>
            <a:pPr algn="ctr"/>
            <a:r>
              <a:rPr lang="en-US" b="1" dirty="0" smtClean="0">
                <a:solidFill>
                  <a:srgbClr val="FF0000"/>
                </a:solidFill>
              </a:rPr>
              <a:t>REPORTER</a:t>
            </a:r>
            <a:endParaRPr lang="en-US" b="1" dirty="0">
              <a:solidFill>
                <a:srgbClr val="FF0000"/>
              </a:solidFill>
            </a:endParaRPr>
          </a:p>
        </p:txBody>
      </p:sp>
      <p:sp>
        <p:nvSpPr>
          <p:cNvPr id="36" name="TextBox 35"/>
          <p:cNvSpPr txBox="1"/>
          <p:nvPr/>
        </p:nvSpPr>
        <p:spPr>
          <a:xfrm>
            <a:off x="7067488" y="4876800"/>
            <a:ext cx="1388329" cy="646331"/>
          </a:xfrm>
          <a:prstGeom prst="rect">
            <a:avLst/>
          </a:prstGeom>
          <a:noFill/>
        </p:spPr>
        <p:txBody>
          <a:bodyPr wrap="none" rtlCol="0">
            <a:spAutoFit/>
          </a:bodyPr>
          <a:lstStyle/>
          <a:p>
            <a:pPr algn="ctr"/>
            <a:r>
              <a:rPr lang="en-US" b="1" dirty="0" smtClean="0"/>
              <a:t>MOLECULAR</a:t>
            </a:r>
          </a:p>
          <a:p>
            <a:pPr algn="ctr"/>
            <a:r>
              <a:rPr lang="en-US" b="1" dirty="0" smtClean="0"/>
              <a:t>PROBE</a:t>
            </a:r>
            <a:endParaRPr lang="en-US" b="1" dirty="0"/>
          </a:p>
        </p:txBody>
      </p:sp>
      <p:sp>
        <p:nvSpPr>
          <p:cNvPr id="37" name="TextBox 36"/>
          <p:cNvSpPr txBox="1"/>
          <p:nvPr/>
        </p:nvSpPr>
        <p:spPr>
          <a:xfrm>
            <a:off x="4875808" y="4840069"/>
            <a:ext cx="1388329" cy="646331"/>
          </a:xfrm>
          <a:prstGeom prst="rect">
            <a:avLst/>
          </a:prstGeom>
          <a:noFill/>
        </p:spPr>
        <p:txBody>
          <a:bodyPr wrap="none" rtlCol="0">
            <a:spAutoFit/>
          </a:bodyPr>
          <a:lstStyle/>
          <a:p>
            <a:pPr algn="ctr"/>
            <a:r>
              <a:rPr lang="en-US" b="1" dirty="0" smtClean="0"/>
              <a:t>MOLECULAR</a:t>
            </a:r>
          </a:p>
          <a:p>
            <a:pPr algn="ctr"/>
            <a:r>
              <a:rPr lang="en-US" b="1" dirty="0" smtClean="0"/>
              <a:t>STAIN</a:t>
            </a:r>
            <a:endParaRPr lang="en-US" b="1" dirty="0"/>
          </a:p>
        </p:txBody>
      </p:sp>
      <p:sp>
        <p:nvSpPr>
          <p:cNvPr id="19" name="TextBox 18"/>
          <p:cNvSpPr txBox="1"/>
          <p:nvPr/>
        </p:nvSpPr>
        <p:spPr>
          <a:xfrm>
            <a:off x="261258" y="199572"/>
            <a:ext cx="8610600" cy="584775"/>
          </a:xfrm>
          <a:prstGeom prst="rect">
            <a:avLst/>
          </a:prstGeom>
          <a:noFill/>
        </p:spPr>
        <p:txBody>
          <a:bodyPr wrap="square" rtlCol="0">
            <a:spAutoFit/>
          </a:bodyPr>
          <a:lstStyle/>
          <a:p>
            <a:r>
              <a:rPr lang="en-US" sz="3200" dirty="0" smtClean="0">
                <a:latin typeface="+mj-lt"/>
              </a:rPr>
              <a:t>Axes of Classification for Molecular Label Subtypes </a:t>
            </a:r>
            <a:endParaRPr lang="en-US" sz="3200" dirty="0">
              <a:latin typeface="+mj-lt"/>
            </a:endParaRPr>
          </a:p>
        </p:txBody>
      </p:sp>
      <p:sp>
        <p:nvSpPr>
          <p:cNvPr id="22" name="TextBox 21"/>
          <p:cNvSpPr txBox="1"/>
          <p:nvPr/>
        </p:nvSpPr>
        <p:spPr>
          <a:xfrm>
            <a:off x="7058565" y="5486400"/>
            <a:ext cx="1407951" cy="276999"/>
          </a:xfrm>
          <a:prstGeom prst="rect">
            <a:avLst/>
          </a:prstGeom>
          <a:noFill/>
        </p:spPr>
        <p:txBody>
          <a:bodyPr wrap="none" rtlCol="0">
            <a:spAutoFit/>
          </a:bodyPr>
          <a:lstStyle/>
          <a:p>
            <a:pPr algn="ctr"/>
            <a:r>
              <a:rPr lang="en-US" sz="1200" b="1" dirty="0" smtClean="0"/>
              <a:t>(alt term: detector)</a:t>
            </a:r>
            <a:endParaRPr lang="en-US" sz="1200" b="1" dirty="0"/>
          </a:p>
        </p:txBody>
      </p:sp>
      <p:sp>
        <p:nvSpPr>
          <p:cNvPr id="25" name="TextBox 24"/>
          <p:cNvSpPr txBox="1"/>
          <p:nvPr/>
        </p:nvSpPr>
        <p:spPr>
          <a:xfrm>
            <a:off x="5025570" y="5468256"/>
            <a:ext cx="1097994" cy="276999"/>
          </a:xfrm>
          <a:prstGeom prst="rect">
            <a:avLst/>
          </a:prstGeom>
          <a:noFill/>
        </p:spPr>
        <p:txBody>
          <a:bodyPr wrap="none" rtlCol="0">
            <a:spAutoFit/>
          </a:bodyPr>
          <a:lstStyle/>
          <a:p>
            <a:pPr algn="ctr"/>
            <a:r>
              <a:rPr lang="en-US" sz="1200" b="1" dirty="0" smtClean="0"/>
              <a:t>(alt term: dye)</a:t>
            </a:r>
            <a:endParaRPr lang="en-US" sz="1200" b="1" dirty="0"/>
          </a:p>
        </p:txBody>
      </p:sp>
      <p:sp>
        <p:nvSpPr>
          <p:cNvPr id="26" name="TextBox 25"/>
          <p:cNvSpPr txBox="1"/>
          <p:nvPr/>
        </p:nvSpPr>
        <p:spPr>
          <a:xfrm>
            <a:off x="7074062" y="3312439"/>
            <a:ext cx="1441228" cy="646331"/>
          </a:xfrm>
          <a:prstGeom prst="rect">
            <a:avLst/>
          </a:prstGeom>
          <a:noFill/>
        </p:spPr>
        <p:txBody>
          <a:bodyPr wrap="none" rtlCol="0">
            <a:spAutoFit/>
          </a:bodyPr>
          <a:lstStyle/>
          <a:p>
            <a:pPr algn="ctr"/>
            <a:r>
              <a:rPr lang="en-US" b="1" dirty="0" smtClean="0"/>
              <a:t>MOLECULAR </a:t>
            </a:r>
          </a:p>
          <a:p>
            <a:pPr algn="ctr"/>
            <a:r>
              <a:rPr lang="en-US" b="1" dirty="0" smtClean="0"/>
              <a:t>TRACKER</a:t>
            </a:r>
            <a:endParaRPr lang="en-US" b="1" dirty="0"/>
          </a:p>
        </p:txBody>
      </p:sp>
      <p:sp>
        <p:nvSpPr>
          <p:cNvPr id="21" name="Rectangle 20"/>
          <p:cNvSpPr/>
          <p:nvPr/>
        </p:nvSpPr>
        <p:spPr>
          <a:xfrm>
            <a:off x="152400" y="826294"/>
            <a:ext cx="8915400" cy="1231106"/>
          </a:xfrm>
          <a:prstGeom prst="rect">
            <a:avLst/>
          </a:prstGeom>
        </p:spPr>
        <p:txBody>
          <a:bodyPr wrap="square">
            <a:spAutoFit/>
          </a:bodyPr>
          <a:lstStyle/>
          <a:p>
            <a:r>
              <a:rPr lang="en-US" sz="2000" b="1" dirty="0" smtClean="0"/>
              <a:t>The ‘molecular label role’ has four subclasses, distinguished along two axes </a:t>
            </a:r>
            <a:r>
              <a:rPr lang="en-US" b="1" dirty="0" smtClean="0"/>
              <a:t>: </a:t>
            </a:r>
          </a:p>
          <a:p>
            <a:pPr marL="800100" lvl="1" indent="-342900">
              <a:buFont typeface="+mj-lt"/>
              <a:buAutoNum type="arabicParenR"/>
            </a:pPr>
            <a:r>
              <a:rPr lang="en-US" dirty="0" smtClean="0"/>
              <a:t>the nature of the bearer’s association with a molecular target (covalent vs. non-covalent)</a:t>
            </a:r>
          </a:p>
          <a:p>
            <a:pPr marL="800100" lvl="1" indent="-342900">
              <a:buAutoNum type="arabicParenR"/>
            </a:pPr>
            <a:r>
              <a:rPr lang="en-US" dirty="0"/>
              <a:t>t</a:t>
            </a:r>
            <a:r>
              <a:rPr lang="en-US" dirty="0" smtClean="0"/>
              <a:t>he bearer’s ability to emit or produce some detectable signal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81000" y="2514868"/>
            <a:ext cx="2895600" cy="3354765"/>
          </a:xfrm>
          <a:prstGeom prst="rect">
            <a:avLst/>
          </a:prstGeom>
          <a:ln>
            <a:solidFill>
              <a:schemeClr val="tx2"/>
            </a:solidFill>
          </a:ln>
        </p:spPr>
        <p:txBody>
          <a:bodyPr wrap="square">
            <a:spAutoFit/>
          </a:bodyPr>
          <a:lstStyle/>
          <a:p>
            <a:pPr algn="ctr"/>
            <a:r>
              <a:rPr lang="en-US" sz="1700" b="1" u="sng" dirty="0" smtClean="0"/>
              <a:t>MOLECULAR PROBE ROLE</a:t>
            </a:r>
          </a:p>
          <a:p>
            <a:pPr algn="ctr">
              <a:buFontTx/>
              <a:buChar char="-"/>
            </a:pPr>
            <a:r>
              <a:rPr lang="en-US" sz="1500" dirty="0" smtClean="0"/>
              <a:t> Inheres in a molecular entity and is realized by the bearer’s non-covalent binding to an </a:t>
            </a:r>
            <a:r>
              <a:rPr lang="en-US" sz="1500" dirty="0" err="1" smtClean="0"/>
              <a:t>analyte</a:t>
            </a:r>
            <a:r>
              <a:rPr lang="en-US" sz="1500" dirty="0" smtClean="0"/>
              <a:t>, to facilitate the </a:t>
            </a:r>
            <a:r>
              <a:rPr lang="en-US" sz="1500" dirty="0" err="1" smtClean="0"/>
              <a:t>analyte’s</a:t>
            </a:r>
            <a:r>
              <a:rPr lang="en-US" sz="1500" dirty="0" smtClean="0"/>
              <a:t> association with a reporter.  </a:t>
            </a:r>
          </a:p>
          <a:p>
            <a:pPr algn="ctr"/>
            <a:r>
              <a:rPr lang="en-US" sz="1500" dirty="0" smtClean="0"/>
              <a:t> </a:t>
            </a:r>
          </a:p>
          <a:p>
            <a:pPr algn="ctr">
              <a:buFontTx/>
              <a:buChar char="-"/>
            </a:pPr>
            <a:r>
              <a:rPr lang="en-US" sz="1500" dirty="0" smtClean="0"/>
              <a:t>Examples include an </a:t>
            </a:r>
            <a:r>
              <a:rPr lang="en-US" sz="1500" dirty="0" err="1" smtClean="0"/>
              <a:t>oligonucleotide</a:t>
            </a:r>
            <a:r>
              <a:rPr lang="en-US" sz="1500" dirty="0" smtClean="0"/>
              <a:t> probe used to target its complementary sequence in a FISH assay, and antibody used to target a specific protein in a </a:t>
            </a:r>
            <a:r>
              <a:rPr lang="en-US" sz="1500" dirty="0" err="1" smtClean="0"/>
              <a:t>immunhohistochemical</a:t>
            </a:r>
            <a:r>
              <a:rPr lang="en-US" sz="1500" dirty="0" smtClean="0"/>
              <a:t> assay.</a:t>
            </a:r>
            <a:endParaRPr lang="en-US" sz="1500" dirty="0"/>
          </a:p>
        </p:txBody>
      </p:sp>
      <p:grpSp>
        <p:nvGrpSpPr>
          <p:cNvPr id="2" name="Group 25"/>
          <p:cNvGrpSpPr/>
          <p:nvPr/>
        </p:nvGrpSpPr>
        <p:grpSpPr>
          <a:xfrm>
            <a:off x="4419600" y="2743200"/>
            <a:ext cx="4419600" cy="3276600"/>
            <a:chOff x="1219200" y="2514600"/>
            <a:chExt cx="5257800" cy="3962400"/>
          </a:xfrm>
        </p:grpSpPr>
        <p:sp>
          <p:nvSpPr>
            <p:cNvPr id="27" name="Rectangle 26"/>
            <p:cNvSpPr/>
            <p:nvPr/>
          </p:nvSpPr>
          <p:spPr>
            <a:xfrm>
              <a:off x="1219200" y="2514600"/>
              <a:ext cx="5257800" cy="396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0"/>
              <a:endCxn id="27" idx="2"/>
            </p:cNvCxnSpPr>
            <p:nvPr/>
          </p:nvCxnSpPr>
          <p:spPr>
            <a:xfrm>
              <a:off x="3848100" y="2514600"/>
              <a:ext cx="0" cy="39624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1"/>
              <a:endCxn id="27" idx="3"/>
            </p:cNvCxnSpPr>
            <p:nvPr/>
          </p:nvCxnSpPr>
          <p:spPr>
            <a:xfrm>
              <a:off x="1219200" y="4495800"/>
              <a:ext cx="5257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834811" y="3288268"/>
            <a:ext cx="1388329" cy="646331"/>
          </a:xfrm>
          <a:prstGeom prst="rect">
            <a:avLst/>
          </a:prstGeom>
          <a:noFill/>
        </p:spPr>
        <p:txBody>
          <a:bodyPr wrap="none" rtlCol="0">
            <a:spAutoFit/>
          </a:bodyPr>
          <a:lstStyle/>
          <a:p>
            <a:pPr algn="ctr"/>
            <a:r>
              <a:rPr lang="en-US" b="1" dirty="0" smtClean="0"/>
              <a:t>MOLECULAR</a:t>
            </a:r>
          </a:p>
          <a:p>
            <a:pPr algn="ctr"/>
            <a:r>
              <a:rPr lang="en-US" b="1" dirty="0" smtClean="0"/>
              <a:t>REPORTER</a:t>
            </a:r>
            <a:endParaRPr lang="en-US" b="1" dirty="0"/>
          </a:p>
        </p:txBody>
      </p:sp>
      <p:sp>
        <p:nvSpPr>
          <p:cNvPr id="36" name="TextBox 35"/>
          <p:cNvSpPr txBox="1"/>
          <p:nvPr/>
        </p:nvSpPr>
        <p:spPr>
          <a:xfrm>
            <a:off x="7067488" y="4876800"/>
            <a:ext cx="1388329" cy="646331"/>
          </a:xfrm>
          <a:prstGeom prst="rect">
            <a:avLst/>
          </a:prstGeom>
          <a:noFill/>
        </p:spPr>
        <p:txBody>
          <a:bodyPr wrap="none" rtlCol="0">
            <a:spAutoFit/>
          </a:bodyPr>
          <a:lstStyle/>
          <a:p>
            <a:pPr algn="ctr"/>
            <a:r>
              <a:rPr lang="en-US" b="1" dirty="0" smtClean="0">
                <a:solidFill>
                  <a:srgbClr val="FF0000"/>
                </a:solidFill>
              </a:rPr>
              <a:t>MOLECULAR</a:t>
            </a:r>
          </a:p>
          <a:p>
            <a:pPr algn="ctr"/>
            <a:r>
              <a:rPr lang="en-US" b="1" dirty="0" smtClean="0">
                <a:solidFill>
                  <a:srgbClr val="FF0000"/>
                </a:solidFill>
              </a:rPr>
              <a:t>PROBE</a:t>
            </a:r>
            <a:endParaRPr lang="en-US" b="1" dirty="0">
              <a:solidFill>
                <a:srgbClr val="FF0000"/>
              </a:solidFill>
            </a:endParaRPr>
          </a:p>
        </p:txBody>
      </p:sp>
      <p:sp>
        <p:nvSpPr>
          <p:cNvPr id="37" name="TextBox 36"/>
          <p:cNvSpPr txBox="1"/>
          <p:nvPr/>
        </p:nvSpPr>
        <p:spPr>
          <a:xfrm>
            <a:off x="4875808" y="4840069"/>
            <a:ext cx="1388329" cy="646331"/>
          </a:xfrm>
          <a:prstGeom prst="rect">
            <a:avLst/>
          </a:prstGeom>
          <a:noFill/>
        </p:spPr>
        <p:txBody>
          <a:bodyPr wrap="none" rtlCol="0">
            <a:spAutoFit/>
          </a:bodyPr>
          <a:lstStyle/>
          <a:p>
            <a:pPr algn="ctr"/>
            <a:r>
              <a:rPr lang="en-US" b="1" dirty="0" smtClean="0"/>
              <a:t>MOLECULAR</a:t>
            </a:r>
          </a:p>
          <a:p>
            <a:pPr algn="ctr"/>
            <a:r>
              <a:rPr lang="en-US" b="1" dirty="0" smtClean="0"/>
              <a:t>STAIN</a:t>
            </a:r>
            <a:endParaRPr lang="en-US" b="1" dirty="0"/>
          </a:p>
        </p:txBody>
      </p:sp>
      <p:sp>
        <p:nvSpPr>
          <p:cNvPr id="19" name="TextBox 18"/>
          <p:cNvSpPr txBox="1"/>
          <p:nvPr/>
        </p:nvSpPr>
        <p:spPr>
          <a:xfrm>
            <a:off x="261258" y="199572"/>
            <a:ext cx="8610600" cy="584775"/>
          </a:xfrm>
          <a:prstGeom prst="rect">
            <a:avLst/>
          </a:prstGeom>
          <a:noFill/>
        </p:spPr>
        <p:txBody>
          <a:bodyPr wrap="square" rtlCol="0">
            <a:spAutoFit/>
          </a:bodyPr>
          <a:lstStyle/>
          <a:p>
            <a:r>
              <a:rPr lang="en-US" sz="3200" dirty="0" smtClean="0">
                <a:latin typeface="+mj-lt"/>
              </a:rPr>
              <a:t>Axes of Classification for Molecular Label Subtypes </a:t>
            </a:r>
            <a:endParaRPr lang="en-US" sz="3200" dirty="0">
              <a:latin typeface="+mj-lt"/>
            </a:endParaRPr>
          </a:p>
        </p:txBody>
      </p:sp>
      <p:sp>
        <p:nvSpPr>
          <p:cNvPr id="26" name="TextBox 25"/>
          <p:cNvSpPr txBox="1"/>
          <p:nvPr/>
        </p:nvSpPr>
        <p:spPr>
          <a:xfrm>
            <a:off x="7058565" y="5486400"/>
            <a:ext cx="1407951" cy="276999"/>
          </a:xfrm>
          <a:prstGeom prst="rect">
            <a:avLst/>
          </a:prstGeom>
          <a:noFill/>
        </p:spPr>
        <p:txBody>
          <a:bodyPr wrap="none" rtlCol="0">
            <a:spAutoFit/>
          </a:bodyPr>
          <a:lstStyle/>
          <a:p>
            <a:pPr algn="ctr"/>
            <a:r>
              <a:rPr lang="en-US" sz="1200" b="1" dirty="0" smtClean="0">
                <a:solidFill>
                  <a:srgbClr val="FF0000"/>
                </a:solidFill>
              </a:rPr>
              <a:t>(alt term: detector)</a:t>
            </a:r>
            <a:endParaRPr lang="en-US" sz="1200" b="1" dirty="0">
              <a:solidFill>
                <a:srgbClr val="FF0000"/>
              </a:solidFill>
            </a:endParaRPr>
          </a:p>
        </p:txBody>
      </p:sp>
      <p:sp>
        <p:nvSpPr>
          <p:cNvPr id="40" name="TextBox 39"/>
          <p:cNvSpPr txBox="1"/>
          <p:nvPr/>
        </p:nvSpPr>
        <p:spPr>
          <a:xfrm>
            <a:off x="5025570" y="5468256"/>
            <a:ext cx="1097994" cy="276999"/>
          </a:xfrm>
          <a:prstGeom prst="rect">
            <a:avLst/>
          </a:prstGeom>
          <a:noFill/>
        </p:spPr>
        <p:txBody>
          <a:bodyPr wrap="none" rtlCol="0">
            <a:spAutoFit/>
          </a:bodyPr>
          <a:lstStyle/>
          <a:p>
            <a:pPr algn="ctr"/>
            <a:r>
              <a:rPr lang="en-US" sz="1200" b="1" dirty="0" smtClean="0"/>
              <a:t>(alt term: dye)</a:t>
            </a:r>
            <a:endParaRPr lang="en-US" sz="1200" b="1" dirty="0"/>
          </a:p>
        </p:txBody>
      </p:sp>
      <p:sp>
        <p:nvSpPr>
          <p:cNvPr id="41" name="TextBox 40"/>
          <p:cNvSpPr txBox="1"/>
          <p:nvPr/>
        </p:nvSpPr>
        <p:spPr>
          <a:xfrm>
            <a:off x="4844750" y="2028372"/>
            <a:ext cx="3537250" cy="400110"/>
          </a:xfrm>
          <a:prstGeom prst="rect">
            <a:avLst/>
          </a:prstGeom>
          <a:noFill/>
        </p:spPr>
        <p:txBody>
          <a:bodyPr wrap="none" rtlCol="0">
            <a:spAutoFit/>
          </a:bodyPr>
          <a:lstStyle/>
          <a:p>
            <a:pPr algn="ctr"/>
            <a:r>
              <a:rPr lang="en-US" sz="2000" b="1" u="sng" dirty="0" smtClean="0"/>
              <a:t>Production of Detectable Signal</a:t>
            </a:r>
            <a:endParaRPr lang="en-US" sz="2000" b="1" u="sng" dirty="0"/>
          </a:p>
        </p:txBody>
      </p:sp>
      <p:sp>
        <p:nvSpPr>
          <p:cNvPr id="42" name="TextBox 41"/>
          <p:cNvSpPr txBox="1"/>
          <p:nvPr/>
        </p:nvSpPr>
        <p:spPr>
          <a:xfrm rot="16200000">
            <a:off x="2841080" y="4147372"/>
            <a:ext cx="1704634" cy="400110"/>
          </a:xfrm>
          <a:prstGeom prst="rect">
            <a:avLst/>
          </a:prstGeom>
          <a:noFill/>
        </p:spPr>
        <p:txBody>
          <a:bodyPr wrap="none" rtlCol="0">
            <a:spAutoFit/>
          </a:bodyPr>
          <a:lstStyle/>
          <a:p>
            <a:pPr algn="ctr"/>
            <a:r>
              <a:rPr lang="en-US" sz="2000" b="1" u="sng" dirty="0" smtClean="0"/>
              <a:t>Target Binding</a:t>
            </a:r>
            <a:endParaRPr lang="en-US" sz="2000" b="1" u="sng" dirty="0"/>
          </a:p>
        </p:txBody>
      </p:sp>
      <p:sp>
        <p:nvSpPr>
          <p:cNvPr id="43" name="TextBox 42"/>
          <p:cNvSpPr txBox="1"/>
          <p:nvPr/>
        </p:nvSpPr>
        <p:spPr>
          <a:xfrm rot="16200000">
            <a:off x="3559665" y="3351422"/>
            <a:ext cx="1195841" cy="369332"/>
          </a:xfrm>
          <a:prstGeom prst="rect">
            <a:avLst/>
          </a:prstGeom>
          <a:noFill/>
        </p:spPr>
        <p:txBody>
          <a:bodyPr wrap="none" rtlCol="0">
            <a:spAutoFit/>
          </a:bodyPr>
          <a:lstStyle/>
          <a:p>
            <a:pPr algn="ctr"/>
            <a:r>
              <a:rPr lang="en-US" b="1" dirty="0" smtClean="0"/>
              <a:t>COVALENT</a:t>
            </a:r>
            <a:endParaRPr lang="en-US" b="1" dirty="0"/>
          </a:p>
        </p:txBody>
      </p:sp>
      <p:sp>
        <p:nvSpPr>
          <p:cNvPr id="44" name="TextBox 43"/>
          <p:cNvSpPr txBox="1"/>
          <p:nvPr/>
        </p:nvSpPr>
        <p:spPr>
          <a:xfrm rot="16200000">
            <a:off x="3297215" y="4983193"/>
            <a:ext cx="1726435" cy="369332"/>
          </a:xfrm>
          <a:prstGeom prst="rect">
            <a:avLst/>
          </a:prstGeom>
          <a:noFill/>
        </p:spPr>
        <p:txBody>
          <a:bodyPr wrap="none" rtlCol="0">
            <a:spAutoFit/>
          </a:bodyPr>
          <a:lstStyle/>
          <a:p>
            <a:pPr algn="ctr"/>
            <a:r>
              <a:rPr lang="en-US" b="1" dirty="0" smtClean="0"/>
              <a:t>NON-COVALENT</a:t>
            </a:r>
            <a:endParaRPr lang="en-US" b="1" dirty="0"/>
          </a:p>
        </p:txBody>
      </p:sp>
      <p:sp>
        <p:nvSpPr>
          <p:cNvPr id="45" name="TextBox 44"/>
          <p:cNvSpPr txBox="1"/>
          <p:nvPr/>
        </p:nvSpPr>
        <p:spPr>
          <a:xfrm>
            <a:off x="5209884" y="2409372"/>
            <a:ext cx="2894703" cy="369332"/>
          </a:xfrm>
          <a:prstGeom prst="rect">
            <a:avLst/>
          </a:prstGeom>
          <a:noFill/>
        </p:spPr>
        <p:txBody>
          <a:bodyPr wrap="none" rtlCol="0">
            <a:spAutoFit/>
          </a:bodyPr>
          <a:lstStyle/>
          <a:p>
            <a:r>
              <a:rPr lang="en-US" b="1" dirty="0" smtClean="0"/>
              <a:t>YES                                      NO</a:t>
            </a:r>
            <a:endParaRPr lang="en-US" b="1" dirty="0"/>
          </a:p>
        </p:txBody>
      </p:sp>
      <p:sp>
        <p:nvSpPr>
          <p:cNvPr id="46" name="TextBox 45"/>
          <p:cNvSpPr txBox="1"/>
          <p:nvPr/>
        </p:nvSpPr>
        <p:spPr>
          <a:xfrm>
            <a:off x="7074062" y="3312439"/>
            <a:ext cx="1441228" cy="646331"/>
          </a:xfrm>
          <a:prstGeom prst="rect">
            <a:avLst/>
          </a:prstGeom>
          <a:noFill/>
        </p:spPr>
        <p:txBody>
          <a:bodyPr wrap="none" rtlCol="0">
            <a:spAutoFit/>
          </a:bodyPr>
          <a:lstStyle/>
          <a:p>
            <a:pPr algn="ctr"/>
            <a:r>
              <a:rPr lang="en-US" b="1" dirty="0" smtClean="0"/>
              <a:t>MOLECULAR </a:t>
            </a:r>
          </a:p>
          <a:p>
            <a:pPr algn="ctr"/>
            <a:r>
              <a:rPr lang="en-US" b="1" dirty="0" smtClean="0"/>
              <a:t>TRACKER</a:t>
            </a:r>
            <a:endParaRPr lang="en-US" b="1" dirty="0"/>
          </a:p>
        </p:txBody>
      </p:sp>
      <p:sp>
        <p:nvSpPr>
          <p:cNvPr id="21" name="Rectangle 20"/>
          <p:cNvSpPr/>
          <p:nvPr/>
        </p:nvSpPr>
        <p:spPr>
          <a:xfrm>
            <a:off x="152400" y="826294"/>
            <a:ext cx="8915400" cy="1231106"/>
          </a:xfrm>
          <a:prstGeom prst="rect">
            <a:avLst/>
          </a:prstGeom>
        </p:spPr>
        <p:txBody>
          <a:bodyPr wrap="square">
            <a:spAutoFit/>
          </a:bodyPr>
          <a:lstStyle/>
          <a:p>
            <a:r>
              <a:rPr lang="en-US" sz="2000" b="1" dirty="0" smtClean="0"/>
              <a:t>The ‘molecular label role’ has four subclasses, distinguished along two axes </a:t>
            </a:r>
            <a:r>
              <a:rPr lang="en-US" b="1" dirty="0" smtClean="0"/>
              <a:t>: </a:t>
            </a:r>
          </a:p>
          <a:p>
            <a:pPr marL="800100" lvl="1" indent="-342900">
              <a:buFont typeface="+mj-lt"/>
              <a:buAutoNum type="arabicParenR"/>
            </a:pPr>
            <a:r>
              <a:rPr lang="en-US" dirty="0" smtClean="0"/>
              <a:t>the nature of the bearer’s association with a molecular target (covalent vs. non-covalent)</a:t>
            </a:r>
          </a:p>
          <a:p>
            <a:pPr marL="800100" lvl="1" indent="-342900">
              <a:buAutoNum type="arabicParenR"/>
            </a:pPr>
            <a:r>
              <a:rPr lang="en-US" dirty="0"/>
              <a:t>t</a:t>
            </a:r>
            <a:r>
              <a:rPr lang="en-US" dirty="0" smtClean="0"/>
              <a:t>he bearer’s ability to emit or produce some detectable signal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81000" y="2514600"/>
            <a:ext cx="2895600" cy="3585597"/>
          </a:xfrm>
          <a:prstGeom prst="rect">
            <a:avLst/>
          </a:prstGeom>
          <a:ln>
            <a:solidFill>
              <a:schemeClr val="tx2"/>
            </a:solidFill>
          </a:ln>
        </p:spPr>
        <p:txBody>
          <a:bodyPr wrap="square">
            <a:spAutoFit/>
          </a:bodyPr>
          <a:lstStyle/>
          <a:p>
            <a:pPr algn="ctr"/>
            <a:r>
              <a:rPr lang="en-US" sz="1700" b="1" u="sng" dirty="0" smtClean="0"/>
              <a:t>MOLECULAR STAIN ROLE </a:t>
            </a:r>
          </a:p>
          <a:p>
            <a:pPr algn="ctr">
              <a:buFontTx/>
              <a:buChar char="-"/>
            </a:pPr>
            <a:r>
              <a:rPr lang="en-US" sz="1500" dirty="0" smtClean="0"/>
              <a:t> inheres in a molecular entity capable of emitting a detectable colorimetric or fluorescent signal, and realized by the bearer’s reversible binding to an </a:t>
            </a:r>
            <a:r>
              <a:rPr lang="en-US" sz="1500" dirty="0" err="1" smtClean="0"/>
              <a:t>analyte</a:t>
            </a:r>
            <a:r>
              <a:rPr lang="en-US" sz="1500" dirty="0" smtClean="0"/>
              <a:t>.  </a:t>
            </a:r>
          </a:p>
          <a:p>
            <a:pPr algn="ctr">
              <a:buFontTx/>
              <a:buChar char="-"/>
            </a:pPr>
            <a:endParaRPr lang="en-US" sz="1500" dirty="0"/>
          </a:p>
          <a:p>
            <a:pPr algn="ctr">
              <a:buFontTx/>
              <a:buChar char="-"/>
            </a:pPr>
            <a:r>
              <a:rPr lang="en-US" sz="1500" dirty="0" smtClean="0"/>
              <a:t>Examples include </a:t>
            </a:r>
            <a:r>
              <a:rPr lang="en-US" sz="1500" dirty="0" err="1" smtClean="0"/>
              <a:t>toluidine</a:t>
            </a:r>
            <a:r>
              <a:rPr lang="en-US" sz="1500" dirty="0" smtClean="0"/>
              <a:t> blue (a blue stain that that targets heparin to detect mast cells in </a:t>
            </a:r>
            <a:r>
              <a:rPr lang="en-US" sz="1500" dirty="0" err="1" smtClean="0"/>
              <a:t>histochemistry</a:t>
            </a:r>
            <a:r>
              <a:rPr lang="en-US" sz="1500" dirty="0" smtClean="0"/>
              <a:t>), DAPI stain (binds to DNA and fluoresces under UV light), and </a:t>
            </a:r>
            <a:r>
              <a:rPr lang="en-US" sz="1500" dirty="0" err="1" smtClean="0"/>
              <a:t>Ponceau</a:t>
            </a:r>
            <a:r>
              <a:rPr lang="en-US" sz="1500" dirty="0" smtClean="0"/>
              <a:t> S stain (a red stain which binds generally to protein).</a:t>
            </a:r>
            <a:endParaRPr lang="en-US" sz="1500" dirty="0"/>
          </a:p>
        </p:txBody>
      </p:sp>
      <p:grpSp>
        <p:nvGrpSpPr>
          <p:cNvPr id="2" name="Group 25"/>
          <p:cNvGrpSpPr/>
          <p:nvPr/>
        </p:nvGrpSpPr>
        <p:grpSpPr>
          <a:xfrm>
            <a:off x="4419600" y="2743200"/>
            <a:ext cx="4419600" cy="3276600"/>
            <a:chOff x="1219200" y="2514600"/>
            <a:chExt cx="5257800" cy="3962400"/>
          </a:xfrm>
        </p:grpSpPr>
        <p:sp>
          <p:nvSpPr>
            <p:cNvPr id="27" name="Rectangle 26"/>
            <p:cNvSpPr/>
            <p:nvPr/>
          </p:nvSpPr>
          <p:spPr>
            <a:xfrm>
              <a:off x="1219200" y="2514600"/>
              <a:ext cx="5257800" cy="396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0"/>
              <a:endCxn id="27" idx="2"/>
            </p:cNvCxnSpPr>
            <p:nvPr/>
          </p:nvCxnSpPr>
          <p:spPr>
            <a:xfrm>
              <a:off x="3848100" y="2514600"/>
              <a:ext cx="0" cy="39624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1"/>
              <a:endCxn id="27" idx="3"/>
            </p:cNvCxnSpPr>
            <p:nvPr/>
          </p:nvCxnSpPr>
          <p:spPr>
            <a:xfrm>
              <a:off x="1219200" y="4495800"/>
              <a:ext cx="5257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834811" y="3288268"/>
            <a:ext cx="1388329" cy="646331"/>
          </a:xfrm>
          <a:prstGeom prst="rect">
            <a:avLst/>
          </a:prstGeom>
          <a:noFill/>
        </p:spPr>
        <p:txBody>
          <a:bodyPr wrap="none" rtlCol="0">
            <a:spAutoFit/>
          </a:bodyPr>
          <a:lstStyle/>
          <a:p>
            <a:pPr algn="ctr"/>
            <a:r>
              <a:rPr lang="en-US" b="1" dirty="0" smtClean="0"/>
              <a:t>MOLECULAR</a:t>
            </a:r>
          </a:p>
          <a:p>
            <a:pPr algn="ctr"/>
            <a:r>
              <a:rPr lang="en-US" b="1" dirty="0" smtClean="0"/>
              <a:t>REPORTER</a:t>
            </a:r>
            <a:endParaRPr lang="en-US" b="1" dirty="0"/>
          </a:p>
        </p:txBody>
      </p:sp>
      <p:sp>
        <p:nvSpPr>
          <p:cNvPr id="36" name="TextBox 35"/>
          <p:cNvSpPr txBox="1"/>
          <p:nvPr/>
        </p:nvSpPr>
        <p:spPr>
          <a:xfrm>
            <a:off x="7067488" y="4876800"/>
            <a:ext cx="1388329" cy="646331"/>
          </a:xfrm>
          <a:prstGeom prst="rect">
            <a:avLst/>
          </a:prstGeom>
          <a:noFill/>
        </p:spPr>
        <p:txBody>
          <a:bodyPr wrap="none" rtlCol="0">
            <a:spAutoFit/>
          </a:bodyPr>
          <a:lstStyle/>
          <a:p>
            <a:pPr algn="ctr"/>
            <a:r>
              <a:rPr lang="en-US" b="1" dirty="0" smtClean="0"/>
              <a:t>MOLECULAR</a:t>
            </a:r>
          </a:p>
          <a:p>
            <a:pPr algn="ctr"/>
            <a:r>
              <a:rPr lang="en-US" b="1" dirty="0" smtClean="0"/>
              <a:t>PROBE</a:t>
            </a:r>
            <a:endParaRPr lang="en-US" b="1" dirty="0"/>
          </a:p>
        </p:txBody>
      </p:sp>
      <p:sp>
        <p:nvSpPr>
          <p:cNvPr id="37" name="TextBox 36"/>
          <p:cNvSpPr txBox="1"/>
          <p:nvPr/>
        </p:nvSpPr>
        <p:spPr>
          <a:xfrm>
            <a:off x="4875808" y="4840069"/>
            <a:ext cx="1388329" cy="646331"/>
          </a:xfrm>
          <a:prstGeom prst="rect">
            <a:avLst/>
          </a:prstGeom>
          <a:noFill/>
        </p:spPr>
        <p:txBody>
          <a:bodyPr wrap="none" rtlCol="0">
            <a:spAutoFit/>
          </a:bodyPr>
          <a:lstStyle/>
          <a:p>
            <a:pPr algn="ctr"/>
            <a:r>
              <a:rPr lang="en-US" b="1" dirty="0" smtClean="0">
                <a:solidFill>
                  <a:srgbClr val="FF0000"/>
                </a:solidFill>
              </a:rPr>
              <a:t>MOLECULAR</a:t>
            </a:r>
          </a:p>
          <a:p>
            <a:pPr algn="ctr"/>
            <a:r>
              <a:rPr lang="en-US" b="1" dirty="0" smtClean="0">
                <a:solidFill>
                  <a:srgbClr val="FF0000"/>
                </a:solidFill>
              </a:rPr>
              <a:t>STAIN</a:t>
            </a:r>
            <a:endParaRPr lang="en-US" b="1" dirty="0">
              <a:solidFill>
                <a:srgbClr val="FF0000"/>
              </a:solidFill>
            </a:endParaRPr>
          </a:p>
        </p:txBody>
      </p:sp>
      <p:sp>
        <p:nvSpPr>
          <p:cNvPr id="19" name="TextBox 18"/>
          <p:cNvSpPr txBox="1"/>
          <p:nvPr/>
        </p:nvSpPr>
        <p:spPr>
          <a:xfrm>
            <a:off x="261258" y="199572"/>
            <a:ext cx="8610600" cy="584775"/>
          </a:xfrm>
          <a:prstGeom prst="rect">
            <a:avLst/>
          </a:prstGeom>
          <a:noFill/>
        </p:spPr>
        <p:txBody>
          <a:bodyPr wrap="square" rtlCol="0">
            <a:spAutoFit/>
          </a:bodyPr>
          <a:lstStyle/>
          <a:p>
            <a:r>
              <a:rPr lang="en-US" sz="3200" dirty="0" smtClean="0">
                <a:latin typeface="+mj-lt"/>
              </a:rPr>
              <a:t>Axes of Classification for Molecular Label Subtypes </a:t>
            </a:r>
            <a:endParaRPr lang="en-US" sz="3200" dirty="0">
              <a:latin typeface="+mj-lt"/>
            </a:endParaRPr>
          </a:p>
        </p:txBody>
      </p:sp>
      <p:sp>
        <p:nvSpPr>
          <p:cNvPr id="26" name="TextBox 25"/>
          <p:cNvSpPr txBox="1"/>
          <p:nvPr/>
        </p:nvSpPr>
        <p:spPr>
          <a:xfrm>
            <a:off x="7058565" y="5486400"/>
            <a:ext cx="1407951" cy="276999"/>
          </a:xfrm>
          <a:prstGeom prst="rect">
            <a:avLst/>
          </a:prstGeom>
          <a:noFill/>
        </p:spPr>
        <p:txBody>
          <a:bodyPr wrap="none" rtlCol="0">
            <a:spAutoFit/>
          </a:bodyPr>
          <a:lstStyle/>
          <a:p>
            <a:pPr algn="ctr"/>
            <a:r>
              <a:rPr lang="en-US" sz="1200" b="1" dirty="0" smtClean="0"/>
              <a:t>(alt term: detector)</a:t>
            </a:r>
            <a:endParaRPr lang="en-US" sz="1200" b="1" dirty="0"/>
          </a:p>
        </p:txBody>
      </p:sp>
      <p:sp>
        <p:nvSpPr>
          <p:cNvPr id="40" name="TextBox 39"/>
          <p:cNvSpPr txBox="1"/>
          <p:nvPr/>
        </p:nvSpPr>
        <p:spPr>
          <a:xfrm>
            <a:off x="5025570" y="5468256"/>
            <a:ext cx="1097994" cy="276999"/>
          </a:xfrm>
          <a:prstGeom prst="rect">
            <a:avLst/>
          </a:prstGeom>
          <a:noFill/>
        </p:spPr>
        <p:txBody>
          <a:bodyPr wrap="none" rtlCol="0">
            <a:spAutoFit/>
          </a:bodyPr>
          <a:lstStyle/>
          <a:p>
            <a:pPr algn="ctr"/>
            <a:r>
              <a:rPr lang="en-US" sz="1200" b="1" dirty="0" smtClean="0">
                <a:solidFill>
                  <a:srgbClr val="FF0000"/>
                </a:solidFill>
              </a:rPr>
              <a:t>(alt term: dye)</a:t>
            </a:r>
            <a:endParaRPr lang="en-US" sz="1200" b="1" dirty="0">
              <a:solidFill>
                <a:srgbClr val="FF0000"/>
              </a:solidFill>
            </a:endParaRPr>
          </a:p>
        </p:txBody>
      </p:sp>
      <p:sp>
        <p:nvSpPr>
          <p:cNvPr id="41" name="TextBox 40"/>
          <p:cNvSpPr txBox="1"/>
          <p:nvPr/>
        </p:nvSpPr>
        <p:spPr>
          <a:xfrm>
            <a:off x="4844750" y="2028372"/>
            <a:ext cx="3537250" cy="400110"/>
          </a:xfrm>
          <a:prstGeom prst="rect">
            <a:avLst/>
          </a:prstGeom>
          <a:noFill/>
        </p:spPr>
        <p:txBody>
          <a:bodyPr wrap="none" rtlCol="0">
            <a:spAutoFit/>
          </a:bodyPr>
          <a:lstStyle/>
          <a:p>
            <a:pPr algn="ctr"/>
            <a:r>
              <a:rPr lang="en-US" sz="2000" b="1" u="sng" dirty="0" smtClean="0"/>
              <a:t>Production of Detectable Signal</a:t>
            </a:r>
            <a:endParaRPr lang="en-US" sz="2000" b="1" u="sng" dirty="0"/>
          </a:p>
        </p:txBody>
      </p:sp>
      <p:sp>
        <p:nvSpPr>
          <p:cNvPr id="42" name="TextBox 41"/>
          <p:cNvSpPr txBox="1"/>
          <p:nvPr/>
        </p:nvSpPr>
        <p:spPr>
          <a:xfrm rot="16200000">
            <a:off x="2841080" y="4147372"/>
            <a:ext cx="1704634" cy="400110"/>
          </a:xfrm>
          <a:prstGeom prst="rect">
            <a:avLst/>
          </a:prstGeom>
          <a:noFill/>
        </p:spPr>
        <p:txBody>
          <a:bodyPr wrap="none" rtlCol="0">
            <a:spAutoFit/>
          </a:bodyPr>
          <a:lstStyle/>
          <a:p>
            <a:pPr algn="ctr"/>
            <a:r>
              <a:rPr lang="en-US" sz="2000" b="1" u="sng" dirty="0" smtClean="0"/>
              <a:t>Target Binding</a:t>
            </a:r>
            <a:endParaRPr lang="en-US" sz="2000" b="1" u="sng" dirty="0"/>
          </a:p>
        </p:txBody>
      </p:sp>
      <p:sp>
        <p:nvSpPr>
          <p:cNvPr id="43" name="TextBox 42"/>
          <p:cNvSpPr txBox="1"/>
          <p:nvPr/>
        </p:nvSpPr>
        <p:spPr>
          <a:xfrm rot="16200000">
            <a:off x="3559665" y="3351422"/>
            <a:ext cx="1195841" cy="369332"/>
          </a:xfrm>
          <a:prstGeom prst="rect">
            <a:avLst/>
          </a:prstGeom>
          <a:noFill/>
        </p:spPr>
        <p:txBody>
          <a:bodyPr wrap="none" rtlCol="0">
            <a:spAutoFit/>
          </a:bodyPr>
          <a:lstStyle/>
          <a:p>
            <a:pPr algn="ctr"/>
            <a:r>
              <a:rPr lang="en-US" b="1" dirty="0" smtClean="0"/>
              <a:t>COVALENT</a:t>
            </a:r>
            <a:endParaRPr lang="en-US" b="1" dirty="0"/>
          </a:p>
        </p:txBody>
      </p:sp>
      <p:sp>
        <p:nvSpPr>
          <p:cNvPr id="44" name="TextBox 43"/>
          <p:cNvSpPr txBox="1"/>
          <p:nvPr/>
        </p:nvSpPr>
        <p:spPr>
          <a:xfrm rot="16200000">
            <a:off x="3297215" y="4983193"/>
            <a:ext cx="1726435" cy="369332"/>
          </a:xfrm>
          <a:prstGeom prst="rect">
            <a:avLst/>
          </a:prstGeom>
          <a:noFill/>
        </p:spPr>
        <p:txBody>
          <a:bodyPr wrap="none" rtlCol="0">
            <a:spAutoFit/>
          </a:bodyPr>
          <a:lstStyle/>
          <a:p>
            <a:pPr algn="ctr"/>
            <a:r>
              <a:rPr lang="en-US" b="1" dirty="0" smtClean="0"/>
              <a:t>NON-COVALENT</a:t>
            </a:r>
            <a:endParaRPr lang="en-US" b="1" dirty="0"/>
          </a:p>
        </p:txBody>
      </p:sp>
      <p:sp>
        <p:nvSpPr>
          <p:cNvPr id="45" name="TextBox 44"/>
          <p:cNvSpPr txBox="1"/>
          <p:nvPr/>
        </p:nvSpPr>
        <p:spPr>
          <a:xfrm>
            <a:off x="5209884" y="2409372"/>
            <a:ext cx="2894703" cy="369332"/>
          </a:xfrm>
          <a:prstGeom prst="rect">
            <a:avLst/>
          </a:prstGeom>
          <a:noFill/>
        </p:spPr>
        <p:txBody>
          <a:bodyPr wrap="none" rtlCol="0">
            <a:spAutoFit/>
          </a:bodyPr>
          <a:lstStyle/>
          <a:p>
            <a:r>
              <a:rPr lang="en-US" b="1" dirty="0" smtClean="0"/>
              <a:t>YES                                      NO</a:t>
            </a:r>
            <a:endParaRPr lang="en-US" b="1" dirty="0"/>
          </a:p>
        </p:txBody>
      </p:sp>
      <p:sp>
        <p:nvSpPr>
          <p:cNvPr id="46" name="TextBox 45"/>
          <p:cNvSpPr txBox="1"/>
          <p:nvPr/>
        </p:nvSpPr>
        <p:spPr>
          <a:xfrm>
            <a:off x="7074062" y="3312439"/>
            <a:ext cx="1441228" cy="646331"/>
          </a:xfrm>
          <a:prstGeom prst="rect">
            <a:avLst/>
          </a:prstGeom>
          <a:noFill/>
        </p:spPr>
        <p:txBody>
          <a:bodyPr wrap="none" rtlCol="0">
            <a:spAutoFit/>
          </a:bodyPr>
          <a:lstStyle/>
          <a:p>
            <a:pPr algn="ctr"/>
            <a:r>
              <a:rPr lang="en-US" b="1" dirty="0" smtClean="0"/>
              <a:t>MOLECULAR </a:t>
            </a:r>
          </a:p>
          <a:p>
            <a:pPr algn="ctr"/>
            <a:r>
              <a:rPr lang="en-US" b="1" dirty="0" smtClean="0"/>
              <a:t>TRACKER</a:t>
            </a:r>
            <a:endParaRPr lang="en-US" b="1" dirty="0"/>
          </a:p>
        </p:txBody>
      </p:sp>
      <p:sp>
        <p:nvSpPr>
          <p:cNvPr id="21" name="Rectangle 20"/>
          <p:cNvSpPr/>
          <p:nvPr/>
        </p:nvSpPr>
        <p:spPr>
          <a:xfrm>
            <a:off x="152400" y="826294"/>
            <a:ext cx="8915400" cy="1231106"/>
          </a:xfrm>
          <a:prstGeom prst="rect">
            <a:avLst/>
          </a:prstGeom>
        </p:spPr>
        <p:txBody>
          <a:bodyPr wrap="square">
            <a:spAutoFit/>
          </a:bodyPr>
          <a:lstStyle/>
          <a:p>
            <a:r>
              <a:rPr lang="en-US" sz="2000" b="1" dirty="0" smtClean="0"/>
              <a:t>The ‘molecular label role’ has four subclasses, distinguished along two axes </a:t>
            </a:r>
            <a:r>
              <a:rPr lang="en-US" b="1" dirty="0" smtClean="0"/>
              <a:t>: </a:t>
            </a:r>
          </a:p>
          <a:p>
            <a:pPr marL="800100" lvl="1" indent="-342900">
              <a:buFont typeface="+mj-lt"/>
              <a:buAutoNum type="arabicParenR"/>
            </a:pPr>
            <a:r>
              <a:rPr lang="en-US" dirty="0" smtClean="0"/>
              <a:t>the nature of the bearer’s association with a molecular target (covalent vs. non-covalent)</a:t>
            </a:r>
          </a:p>
          <a:p>
            <a:pPr marL="800100" lvl="1" indent="-342900">
              <a:buAutoNum type="arabicParenR"/>
            </a:pPr>
            <a:r>
              <a:rPr lang="en-US" dirty="0"/>
              <a:t>t</a:t>
            </a:r>
            <a:r>
              <a:rPr lang="en-US" dirty="0" smtClean="0"/>
              <a:t>he bearer’s ability to emit or produce some detectable signal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81000" y="2636490"/>
            <a:ext cx="2895600" cy="3154710"/>
          </a:xfrm>
          <a:prstGeom prst="rect">
            <a:avLst/>
          </a:prstGeom>
          <a:ln>
            <a:solidFill>
              <a:schemeClr val="tx2"/>
            </a:solidFill>
          </a:ln>
        </p:spPr>
        <p:txBody>
          <a:bodyPr wrap="square">
            <a:spAutoFit/>
          </a:bodyPr>
          <a:lstStyle/>
          <a:p>
            <a:pPr algn="ctr"/>
            <a:r>
              <a:rPr lang="en-US" sz="1700" b="1" u="sng" dirty="0" smtClean="0"/>
              <a:t>MOLECULAR TRACKER ROLE</a:t>
            </a:r>
          </a:p>
          <a:p>
            <a:pPr algn="ctr">
              <a:buFontTx/>
              <a:buChar char="-"/>
            </a:pPr>
            <a:r>
              <a:rPr lang="en-US" sz="1400" dirty="0"/>
              <a:t> </a:t>
            </a:r>
            <a:r>
              <a:rPr lang="en-US" sz="1400" dirty="0" smtClean="0"/>
              <a:t>Inheres in a molecular entity that is not capable of producing a detectable signal, and realized by the bearer’s covalent incorporation into a molecular target (</a:t>
            </a:r>
            <a:r>
              <a:rPr lang="en-US" sz="1400" dirty="0" err="1" smtClean="0"/>
              <a:t>analyte</a:t>
            </a:r>
            <a:r>
              <a:rPr lang="en-US" sz="1400" dirty="0" smtClean="0"/>
              <a:t> or probe)  </a:t>
            </a:r>
          </a:p>
          <a:p>
            <a:pPr algn="ctr">
              <a:buFontTx/>
              <a:buChar char="-"/>
            </a:pPr>
            <a:endParaRPr lang="en-US" sz="1400" dirty="0"/>
          </a:p>
          <a:p>
            <a:pPr algn="ctr">
              <a:buFontTx/>
              <a:buChar char="-"/>
            </a:pPr>
            <a:r>
              <a:rPr lang="en-US" sz="1400" dirty="0" smtClean="0"/>
              <a:t> Examples include biotin incorporated into a </a:t>
            </a:r>
            <a:r>
              <a:rPr lang="en-US" sz="1400" dirty="0" err="1" smtClean="0"/>
              <a:t>oligonucleotide</a:t>
            </a:r>
            <a:r>
              <a:rPr lang="en-US" sz="1400" dirty="0" smtClean="0"/>
              <a:t> probe, or a FLAG </a:t>
            </a:r>
            <a:r>
              <a:rPr lang="en-US" sz="1400" dirty="0" err="1" smtClean="0"/>
              <a:t>epitope</a:t>
            </a:r>
            <a:r>
              <a:rPr lang="en-US" sz="1400" dirty="0" smtClean="0"/>
              <a:t> tag in an engineered protein.  Such instances are assigned the more generic 'molecular label role'.</a:t>
            </a:r>
          </a:p>
          <a:p>
            <a:pPr algn="ctr"/>
            <a:endParaRPr lang="en-US" sz="1400" dirty="0"/>
          </a:p>
        </p:txBody>
      </p:sp>
      <p:grpSp>
        <p:nvGrpSpPr>
          <p:cNvPr id="2" name="Group 25"/>
          <p:cNvGrpSpPr/>
          <p:nvPr/>
        </p:nvGrpSpPr>
        <p:grpSpPr>
          <a:xfrm>
            <a:off x="4419600" y="2743200"/>
            <a:ext cx="4419600" cy="3276600"/>
            <a:chOff x="1219200" y="2514600"/>
            <a:chExt cx="5257800" cy="3962400"/>
          </a:xfrm>
        </p:grpSpPr>
        <p:sp>
          <p:nvSpPr>
            <p:cNvPr id="27" name="Rectangle 26"/>
            <p:cNvSpPr/>
            <p:nvPr/>
          </p:nvSpPr>
          <p:spPr>
            <a:xfrm>
              <a:off x="1219200" y="2514600"/>
              <a:ext cx="5257800" cy="396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0"/>
              <a:endCxn id="27" idx="2"/>
            </p:cNvCxnSpPr>
            <p:nvPr/>
          </p:nvCxnSpPr>
          <p:spPr>
            <a:xfrm>
              <a:off x="3848100" y="2514600"/>
              <a:ext cx="0" cy="39624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1"/>
              <a:endCxn id="27" idx="3"/>
            </p:cNvCxnSpPr>
            <p:nvPr/>
          </p:nvCxnSpPr>
          <p:spPr>
            <a:xfrm>
              <a:off x="1219200" y="4495800"/>
              <a:ext cx="52578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834811" y="3288268"/>
            <a:ext cx="1388329" cy="646331"/>
          </a:xfrm>
          <a:prstGeom prst="rect">
            <a:avLst/>
          </a:prstGeom>
          <a:noFill/>
        </p:spPr>
        <p:txBody>
          <a:bodyPr wrap="none" rtlCol="0">
            <a:spAutoFit/>
          </a:bodyPr>
          <a:lstStyle/>
          <a:p>
            <a:pPr algn="ctr"/>
            <a:r>
              <a:rPr lang="en-US" b="1" dirty="0" smtClean="0"/>
              <a:t>MOLECULAR</a:t>
            </a:r>
          </a:p>
          <a:p>
            <a:pPr algn="ctr"/>
            <a:r>
              <a:rPr lang="en-US" b="1" dirty="0" smtClean="0"/>
              <a:t>REPORTER</a:t>
            </a:r>
            <a:endParaRPr lang="en-US" b="1" dirty="0"/>
          </a:p>
        </p:txBody>
      </p:sp>
      <p:sp>
        <p:nvSpPr>
          <p:cNvPr id="36" name="TextBox 35"/>
          <p:cNvSpPr txBox="1"/>
          <p:nvPr/>
        </p:nvSpPr>
        <p:spPr>
          <a:xfrm>
            <a:off x="7067488" y="4876800"/>
            <a:ext cx="1388329" cy="646331"/>
          </a:xfrm>
          <a:prstGeom prst="rect">
            <a:avLst/>
          </a:prstGeom>
          <a:noFill/>
        </p:spPr>
        <p:txBody>
          <a:bodyPr wrap="none" rtlCol="0">
            <a:spAutoFit/>
          </a:bodyPr>
          <a:lstStyle/>
          <a:p>
            <a:pPr algn="ctr"/>
            <a:r>
              <a:rPr lang="en-US" b="1" dirty="0" smtClean="0"/>
              <a:t>MOLECULAR</a:t>
            </a:r>
          </a:p>
          <a:p>
            <a:pPr algn="ctr"/>
            <a:r>
              <a:rPr lang="en-US" b="1" dirty="0" smtClean="0"/>
              <a:t>PROBE</a:t>
            </a:r>
            <a:endParaRPr lang="en-US" b="1" dirty="0"/>
          </a:p>
        </p:txBody>
      </p:sp>
      <p:sp>
        <p:nvSpPr>
          <p:cNvPr id="37" name="TextBox 36"/>
          <p:cNvSpPr txBox="1"/>
          <p:nvPr/>
        </p:nvSpPr>
        <p:spPr>
          <a:xfrm>
            <a:off x="4875808" y="4840069"/>
            <a:ext cx="1388329" cy="646331"/>
          </a:xfrm>
          <a:prstGeom prst="rect">
            <a:avLst/>
          </a:prstGeom>
          <a:noFill/>
        </p:spPr>
        <p:txBody>
          <a:bodyPr wrap="none" rtlCol="0">
            <a:spAutoFit/>
          </a:bodyPr>
          <a:lstStyle/>
          <a:p>
            <a:pPr algn="ctr"/>
            <a:r>
              <a:rPr lang="en-US" b="1" dirty="0" smtClean="0"/>
              <a:t>MOLECULAR</a:t>
            </a:r>
          </a:p>
          <a:p>
            <a:pPr algn="ctr"/>
            <a:r>
              <a:rPr lang="en-US" b="1" dirty="0" smtClean="0"/>
              <a:t>STAIN</a:t>
            </a:r>
            <a:endParaRPr lang="en-US" b="1" dirty="0"/>
          </a:p>
        </p:txBody>
      </p:sp>
      <p:sp>
        <p:nvSpPr>
          <p:cNvPr id="38" name="TextBox 37"/>
          <p:cNvSpPr txBox="1"/>
          <p:nvPr/>
        </p:nvSpPr>
        <p:spPr>
          <a:xfrm>
            <a:off x="7074062" y="3312439"/>
            <a:ext cx="1441228" cy="646331"/>
          </a:xfrm>
          <a:prstGeom prst="rect">
            <a:avLst/>
          </a:prstGeom>
          <a:noFill/>
        </p:spPr>
        <p:txBody>
          <a:bodyPr wrap="none" rtlCol="0">
            <a:spAutoFit/>
          </a:bodyPr>
          <a:lstStyle/>
          <a:p>
            <a:pPr algn="ctr"/>
            <a:r>
              <a:rPr lang="en-US" b="1" dirty="0" smtClean="0">
                <a:solidFill>
                  <a:srgbClr val="FF0000"/>
                </a:solidFill>
              </a:rPr>
              <a:t>MOLECULAR </a:t>
            </a:r>
          </a:p>
          <a:p>
            <a:pPr algn="ctr"/>
            <a:r>
              <a:rPr lang="en-US" b="1" dirty="0" smtClean="0">
                <a:solidFill>
                  <a:srgbClr val="FF0000"/>
                </a:solidFill>
              </a:rPr>
              <a:t>TRACKER</a:t>
            </a:r>
            <a:endParaRPr lang="en-US" b="1" dirty="0">
              <a:solidFill>
                <a:srgbClr val="FF0000"/>
              </a:solidFill>
            </a:endParaRPr>
          </a:p>
        </p:txBody>
      </p:sp>
      <p:sp>
        <p:nvSpPr>
          <p:cNvPr id="19" name="TextBox 18"/>
          <p:cNvSpPr txBox="1"/>
          <p:nvPr/>
        </p:nvSpPr>
        <p:spPr>
          <a:xfrm>
            <a:off x="261258" y="199572"/>
            <a:ext cx="8610600" cy="584775"/>
          </a:xfrm>
          <a:prstGeom prst="rect">
            <a:avLst/>
          </a:prstGeom>
          <a:noFill/>
        </p:spPr>
        <p:txBody>
          <a:bodyPr wrap="square" rtlCol="0">
            <a:spAutoFit/>
          </a:bodyPr>
          <a:lstStyle/>
          <a:p>
            <a:r>
              <a:rPr lang="en-US" sz="3200" dirty="0" smtClean="0">
                <a:latin typeface="+mj-lt"/>
              </a:rPr>
              <a:t>Axes of Classification for Molecular Label Subtypes </a:t>
            </a:r>
            <a:endParaRPr lang="en-US" sz="3200" dirty="0">
              <a:latin typeface="+mj-lt"/>
            </a:endParaRPr>
          </a:p>
        </p:txBody>
      </p:sp>
      <p:sp>
        <p:nvSpPr>
          <p:cNvPr id="25" name="TextBox 24"/>
          <p:cNvSpPr txBox="1"/>
          <p:nvPr/>
        </p:nvSpPr>
        <p:spPr>
          <a:xfrm>
            <a:off x="7058565" y="5486400"/>
            <a:ext cx="1407951" cy="276999"/>
          </a:xfrm>
          <a:prstGeom prst="rect">
            <a:avLst/>
          </a:prstGeom>
          <a:noFill/>
        </p:spPr>
        <p:txBody>
          <a:bodyPr wrap="none" rtlCol="0">
            <a:spAutoFit/>
          </a:bodyPr>
          <a:lstStyle/>
          <a:p>
            <a:pPr algn="ctr"/>
            <a:r>
              <a:rPr lang="en-US" sz="1200" b="1" dirty="0" smtClean="0"/>
              <a:t>(alt term: detector)</a:t>
            </a:r>
            <a:endParaRPr lang="en-US" sz="1200" b="1" dirty="0"/>
          </a:p>
        </p:txBody>
      </p:sp>
      <p:sp>
        <p:nvSpPr>
          <p:cNvPr id="26" name="TextBox 25"/>
          <p:cNvSpPr txBox="1"/>
          <p:nvPr/>
        </p:nvSpPr>
        <p:spPr>
          <a:xfrm>
            <a:off x="5025570" y="5468256"/>
            <a:ext cx="1097994" cy="276999"/>
          </a:xfrm>
          <a:prstGeom prst="rect">
            <a:avLst/>
          </a:prstGeom>
          <a:noFill/>
        </p:spPr>
        <p:txBody>
          <a:bodyPr wrap="none" rtlCol="0">
            <a:spAutoFit/>
          </a:bodyPr>
          <a:lstStyle/>
          <a:p>
            <a:pPr algn="ctr"/>
            <a:r>
              <a:rPr lang="en-US" sz="1200" b="1" dirty="0" smtClean="0"/>
              <a:t>(alt term: dye)</a:t>
            </a:r>
            <a:endParaRPr lang="en-US" sz="1200" b="1" dirty="0"/>
          </a:p>
        </p:txBody>
      </p:sp>
      <p:sp>
        <p:nvSpPr>
          <p:cNvPr id="40" name="TextBox 39"/>
          <p:cNvSpPr txBox="1"/>
          <p:nvPr/>
        </p:nvSpPr>
        <p:spPr>
          <a:xfrm>
            <a:off x="4844750" y="2028372"/>
            <a:ext cx="3537250" cy="400110"/>
          </a:xfrm>
          <a:prstGeom prst="rect">
            <a:avLst/>
          </a:prstGeom>
          <a:noFill/>
        </p:spPr>
        <p:txBody>
          <a:bodyPr wrap="none" rtlCol="0">
            <a:spAutoFit/>
          </a:bodyPr>
          <a:lstStyle/>
          <a:p>
            <a:pPr algn="ctr"/>
            <a:r>
              <a:rPr lang="en-US" sz="2000" b="1" u="sng" dirty="0" smtClean="0"/>
              <a:t>Production of Detectable Signal</a:t>
            </a:r>
            <a:endParaRPr lang="en-US" sz="2000" b="1" u="sng" dirty="0"/>
          </a:p>
        </p:txBody>
      </p:sp>
      <p:sp>
        <p:nvSpPr>
          <p:cNvPr id="41" name="TextBox 40"/>
          <p:cNvSpPr txBox="1"/>
          <p:nvPr/>
        </p:nvSpPr>
        <p:spPr>
          <a:xfrm rot="16200000">
            <a:off x="2841080" y="4147372"/>
            <a:ext cx="1704634" cy="400110"/>
          </a:xfrm>
          <a:prstGeom prst="rect">
            <a:avLst/>
          </a:prstGeom>
          <a:noFill/>
        </p:spPr>
        <p:txBody>
          <a:bodyPr wrap="none" rtlCol="0">
            <a:spAutoFit/>
          </a:bodyPr>
          <a:lstStyle/>
          <a:p>
            <a:pPr algn="ctr"/>
            <a:r>
              <a:rPr lang="en-US" sz="2000" b="1" u="sng" dirty="0" smtClean="0"/>
              <a:t>Target Binding</a:t>
            </a:r>
            <a:endParaRPr lang="en-US" sz="2000" b="1" u="sng" dirty="0"/>
          </a:p>
        </p:txBody>
      </p:sp>
      <p:sp>
        <p:nvSpPr>
          <p:cNvPr id="42" name="TextBox 41"/>
          <p:cNvSpPr txBox="1"/>
          <p:nvPr/>
        </p:nvSpPr>
        <p:spPr>
          <a:xfrm rot="16200000">
            <a:off x="3559665" y="3351422"/>
            <a:ext cx="1195841" cy="369332"/>
          </a:xfrm>
          <a:prstGeom prst="rect">
            <a:avLst/>
          </a:prstGeom>
          <a:noFill/>
        </p:spPr>
        <p:txBody>
          <a:bodyPr wrap="none" rtlCol="0">
            <a:spAutoFit/>
          </a:bodyPr>
          <a:lstStyle/>
          <a:p>
            <a:pPr algn="ctr"/>
            <a:r>
              <a:rPr lang="en-US" b="1" dirty="0" smtClean="0"/>
              <a:t>COVALENT</a:t>
            </a:r>
            <a:endParaRPr lang="en-US" b="1" dirty="0"/>
          </a:p>
        </p:txBody>
      </p:sp>
      <p:sp>
        <p:nvSpPr>
          <p:cNvPr id="43" name="TextBox 42"/>
          <p:cNvSpPr txBox="1"/>
          <p:nvPr/>
        </p:nvSpPr>
        <p:spPr>
          <a:xfrm rot="16200000">
            <a:off x="3297215" y="4983193"/>
            <a:ext cx="1726435" cy="369332"/>
          </a:xfrm>
          <a:prstGeom prst="rect">
            <a:avLst/>
          </a:prstGeom>
          <a:noFill/>
        </p:spPr>
        <p:txBody>
          <a:bodyPr wrap="none" rtlCol="0">
            <a:spAutoFit/>
          </a:bodyPr>
          <a:lstStyle/>
          <a:p>
            <a:pPr algn="ctr"/>
            <a:r>
              <a:rPr lang="en-US" b="1" dirty="0" smtClean="0"/>
              <a:t>NON-COVALENT</a:t>
            </a:r>
            <a:endParaRPr lang="en-US" b="1" dirty="0"/>
          </a:p>
        </p:txBody>
      </p:sp>
      <p:sp>
        <p:nvSpPr>
          <p:cNvPr id="44" name="TextBox 43"/>
          <p:cNvSpPr txBox="1"/>
          <p:nvPr/>
        </p:nvSpPr>
        <p:spPr>
          <a:xfrm>
            <a:off x="5209884" y="2409372"/>
            <a:ext cx="2894703" cy="369332"/>
          </a:xfrm>
          <a:prstGeom prst="rect">
            <a:avLst/>
          </a:prstGeom>
          <a:noFill/>
        </p:spPr>
        <p:txBody>
          <a:bodyPr wrap="none" rtlCol="0">
            <a:spAutoFit/>
          </a:bodyPr>
          <a:lstStyle/>
          <a:p>
            <a:r>
              <a:rPr lang="en-US" b="1" dirty="0" smtClean="0"/>
              <a:t>YES                                      NO</a:t>
            </a:r>
            <a:endParaRPr lang="en-US" b="1" dirty="0"/>
          </a:p>
        </p:txBody>
      </p:sp>
      <p:sp>
        <p:nvSpPr>
          <p:cNvPr id="21" name="Rectangle 20"/>
          <p:cNvSpPr/>
          <p:nvPr/>
        </p:nvSpPr>
        <p:spPr>
          <a:xfrm>
            <a:off x="152400" y="826294"/>
            <a:ext cx="8915400" cy="1231106"/>
          </a:xfrm>
          <a:prstGeom prst="rect">
            <a:avLst/>
          </a:prstGeom>
        </p:spPr>
        <p:txBody>
          <a:bodyPr wrap="square">
            <a:spAutoFit/>
          </a:bodyPr>
          <a:lstStyle/>
          <a:p>
            <a:r>
              <a:rPr lang="en-US" sz="2000" b="1" dirty="0" smtClean="0"/>
              <a:t>The ‘molecular label role’ has four subclasses, distinguished along two axes </a:t>
            </a:r>
            <a:r>
              <a:rPr lang="en-US" b="1" dirty="0" smtClean="0"/>
              <a:t>: </a:t>
            </a:r>
          </a:p>
          <a:p>
            <a:pPr marL="800100" lvl="1" indent="-342900">
              <a:buFont typeface="+mj-lt"/>
              <a:buAutoNum type="arabicParenR"/>
            </a:pPr>
            <a:r>
              <a:rPr lang="en-US" dirty="0" smtClean="0"/>
              <a:t>the nature of the bearer’s association with a molecular target (covalent vs. non-covalent)</a:t>
            </a:r>
          </a:p>
          <a:p>
            <a:pPr marL="800100" lvl="1" indent="-342900">
              <a:buAutoNum type="arabicParenR"/>
            </a:pPr>
            <a:r>
              <a:rPr lang="en-US" dirty="0"/>
              <a:t>t</a:t>
            </a:r>
            <a:r>
              <a:rPr lang="en-US" dirty="0" smtClean="0"/>
              <a:t>he bearer’s ability to emit or produce some detectable signal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487287"/>
            <a:ext cx="7924800" cy="6494085"/>
          </a:xfrm>
          <a:prstGeom prst="rect">
            <a:avLst/>
          </a:prstGeom>
          <a:noFill/>
        </p:spPr>
        <p:txBody>
          <a:bodyPr wrap="square" rtlCol="0">
            <a:spAutoFit/>
          </a:bodyPr>
          <a:lstStyle/>
          <a:p>
            <a:r>
              <a:rPr lang="en-US" sz="1600" b="1" dirty="0" smtClean="0"/>
              <a:t>Case 1: </a:t>
            </a:r>
            <a:r>
              <a:rPr lang="en-US" sz="1600" dirty="0" smtClean="0"/>
              <a:t>Nucleotides synthesized with the incorporation of biotin were used to synthesize a </a:t>
            </a:r>
            <a:r>
              <a:rPr lang="en-US" sz="1600" dirty="0" err="1" smtClean="0"/>
              <a:t>cDNA</a:t>
            </a:r>
            <a:r>
              <a:rPr lang="en-US" sz="1600" dirty="0" smtClean="0"/>
              <a:t> probe, which was then detected by adding </a:t>
            </a:r>
            <a:r>
              <a:rPr lang="en-US" sz="1600" dirty="0" err="1" smtClean="0"/>
              <a:t>fluorochrome</a:t>
            </a:r>
            <a:r>
              <a:rPr lang="en-US" sz="1600" dirty="0" smtClean="0"/>
              <a:t>-conjugated anti-biotin antibody.  Here, biotin bears a tracker role, the </a:t>
            </a:r>
            <a:r>
              <a:rPr lang="en-US" sz="1600" dirty="0" err="1" smtClean="0"/>
              <a:t>fluorochrome</a:t>
            </a:r>
            <a:r>
              <a:rPr lang="en-US" sz="1600" dirty="0" smtClean="0"/>
              <a:t> bears a reporter role, and the antibody bears a probe role.</a:t>
            </a:r>
          </a:p>
          <a:p>
            <a:endParaRPr lang="en-US" sz="1600" dirty="0" smtClean="0"/>
          </a:p>
          <a:p>
            <a:r>
              <a:rPr lang="en-US" sz="1600" b="1" dirty="0" smtClean="0"/>
              <a:t>Case 2 </a:t>
            </a:r>
            <a:r>
              <a:rPr lang="en-US" sz="1600" dirty="0" smtClean="0"/>
              <a:t>: An </a:t>
            </a:r>
            <a:r>
              <a:rPr lang="en-US" sz="1600" dirty="0" err="1" smtClean="0"/>
              <a:t>oligonucleotide</a:t>
            </a:r>
            <a:r>
              <a:rPr lang="en-US" sz="1600" dirty="0" smtClean="0"/>
              <a:t> synthesized with radioactive P33 and used to detect the presence of complementary sequence on a southern blot. Here, P33 bears a reporter role, and the </a:t>
            </a:r>
            <a:r>
              <a:rPr lang="en-US" sz="1600" dirty="0" err="1" smtClean="0"/>
              <a:t>oligo</a:t>
            </a:r>
            <a:r>
              <a:rPr lang="en-US" sz="1600" dirty="0" smtClean="0"/>
              <a:t> bears a probe role.</a:t>
            </a:r>
          </a:p>
          <a:p>
            <a:endParaRPr lang="en-US" sz="1600" dirty="0" smtClean="0"/>
          </a:p>
          <a:p>
            <a:r>
              <a:rPr lang="en-US" sz="1600" b="1" dirty="0" smtClean="0"/>
              <a:t>Case 3</a:t>
            </a:r>
            <a:r>
              <a:rPr lang="en-US" sz="1600" dirty="0" smtClean="0"/>
              <a:t>: a protein labeling assay involving the detection of S35-labeled </a:t>
            </a:r>
            <a:r>
              <a:rPr lang="en-US" sz="1600" dirty="0" err="1" smtClean="0"/>
              <a:t>methionine</a:t>
            </a:r>
            <a:r>
              <a:rPr lang="en-US" sz="1600" dirty="0" smtClean="0"/>
              <a:t> incorporated into newly synthesized proteins in a cell culture cells.  Here, S35 bears a reporter role, and there is no probe role realized.</a:t>
            </a:r>
          </a:p>
          <a:p>
            <a:endParaRPr lang="en-US" sz="1600" dirty="0" smtClean="0"/>
          </a:p>
          <a:p>
            <a:r>
              <a:rPr lang="en-US" sz="1600" b="1" dirty="0" smtClean="0"/>
              <a:t>Case 4: </a:t>
            </a:r>
            <a:r>
              <a:rPr lang="en-US" sz="1600" dirty="0" smtClean="0"/>
              <a:t>Covalent attachment of an </a:t>
            </a:r>
            <a:r>
              <a:rPr lang="en-US" sz="1600" dirty="0" err="1" smtClean="0"/>
              <a:t>fluorochrome</a:t>
            </a:r>
            <a:r>
              <a:rPr lang="en-US" sz="1600" dirty="0" smtClean="0"/>
              <a:t> into a primary antibody to detect a specific cellular </a:t>
            </a:r>
            <a:r>
              <a:rPr lang="en-US" sz="1600" dirty="0" err="1" smtClean="0"/>
              <a:t>protien</a:t>
            </a:r>
            <a:r>
              <a:rPr lang="en-US" sz="1600" dirty="0" smtClean="0"/>
              <a:t> in an </a:t>
            </a:r>
            <a:r>
              <a:rPr lang="en-US" sz="1600" dirty="0" err="1" smtClean="0"/>
              <a:t>immunocytochemistry</a:t>
            </a:r>
            <a:r>
              <a:rPr lang="en-US" sz="1600" dirty="0" smtClean="0"/>
              <a:t> assay. Here, the </a:t>
            </a:r>
            <a:r>
              <a:rPr lang="en-US" sz="1600" dirty="0" err="1" smtClean="0"/>
              <a:t>fluorochrome</a:t>
            </a:r>
            <a:r>
              <a:rPr lang="en-US" sz="1600" dirty="0" smtClean="0"/>
              <a:t> bears a reporter role, and the antibody bears the probe role.</a:t>
            </a:r>
          </a:p>
          <a:p>
            <a:endParaRPr lang="en-US" sz="1600" dirty="0" smtClean="0"/>
          </a:p>
          <a:p>
            <a:r>
              <a:rPr lang="en-US" sz="1600" b="1" dirty="0" smtClean="0"/>
              <a:t>Case 5</a:t>
            </a:r>
            <a:r>
              <a:rPr lang="en-US" sz="1600" dirty="0" smtClean="0"/>
              <a:t>: </a:t>
            </a:r>
            <a:r>
              <a:rPr lang="en-US" sz="1600" dirty="0" err="1" smtClean="0"/>
              <a:t>Immunosytochemical</a:t>
            </a:r>
            <a:r>
              <a:rPr lang="en-US" sz="1600" dirty="0" smtClean="0"/>
              <a:t> detection of a FLAG </a:t>
            </a:r>
            <a:r>
              <a:rPr lang="en-US" sz="1600" dirty="0" err="1" smtClean="0"/>
              <a:t>epitope</a:t>
            </a:r>
            <a:r>
              <a:rPr lang="en-US" sz="1600" dirty="0" smtClean="0"/>
              <a:t> tag in an </a:t>
            </a:r>
            <a:r>
              <a:rPr lang="en-US" sz="1600" dirty="0" err="1" smtClean="0"/>
              <a:t>overexpressed</a:t>
            </a:r>
            <a:r>
              <a:rPr lang="en-US" sz="1600" dirty="0" smtClean="0"/>
              <a:t> protein in cell culture cells, using a </a:t>
            </a:r>
            <a:r>
              <a:rPr lang="en-US" sz="1600" dirty="0" err="1" smtClean="0"/>
              <a:t>fluorochrome</a:t>
            </a:r>
            <a:r>
              <a:rPr lang="en-US" sz="1600" dirty="0" smtClean="0"/>
              <a:t> conjugated anti-FLAG antibody.  Here, as in Case 4,  the </a:t>
            </a:r>
            <a:r>
              <a:rPr lang="en-US" sz="1600" dirty="0" err="1" smtClean="0"/>
              <a:t>fluorochrome</a:t>
            </a:r>
            <a:r>
              <a:rPr lang="en-US" sz="1600" dirty="0" smtClean="0"/>
              <a:t> bears a reporter role and the antibody bears the probe role. In addition, the FLAG tag also bears a tracker role.</a:t>
            </a:r>
          </a:p>
          <a:p>
            <a:endParaRPr lang="en-US" sz="1600" dirty="0" smtClean="0"/>
          </a:p>
          <a:p>
            <a:r>
              <a:rPr lang="en-US" sz="1600" b="1" dirty="0" smtClean="0"/>
              <a:t>Case 6: </a:t>
            </a:r>
            <a:r>
              <a:rPr lang="en-US" sz="1600" dirty="0" err="1" smtClean="0"/>
              <a:t>Phalloidin</a:t>
            </a:r>
            <a:r>
              <a:rPr lang="en-US" sz="1600" dirty="0" smtClean="0"/>
              <a:t> molecules (a fungal </a:t>
            </a:r>
            <a:r>
              <a:rPr lang="en-US" sz="1600" dirty="0" err="1" smtClean="0"/>
              <a:t>toxing</a:t>
            </a:r>
            <a:r>
              <a:rPr lang="en-US" sz="1600" dirty="0" smtClean="0"/>
              <a:t> that binds F-</a:t>
            </a:r>
            <a:r>
              <a:rPr lang="en-US" sz="1600" dirty="0" err="1" smtClean="0"/>
              <a:t>actin</a:t>
            </a:r>
            <a:r>
              <a:rPr lang="en-US" sz="1600" dirty="0" smtClean="0"/>
              <a:t>) are conjugated to </a:t>
            </a:r>
            <a:r>
              <a:rPr lang="en-US" sz="1600" dirty="0" err="1" smtClean="0"/>
              <a:t>rhodamine</a:t>
            </a:r>
            <a:r>
              <a:rPr lang="en-US" sz="1600" dirty="0" smtClean="0"/>
              <a:t> </a:t>
            </a:r>
            <a:r>
              <a:rPr lang="en-US" sz="1600" dirty="0" err="1" smtClean="0"/>
              <a:t>fluorochrome</a:t>
            </a:r>
            <a:r>
              <a:rPr lang="en-US" sz="1600" dirty="0" smtClean="0"/>
              <a:t> and applied to a slide of fixed cells to detect </a:t>
            </a:r>
            <a:r>
              <a:rPr lang="en-US" sz="1600" dirty="0" err="1" smtClean="0"/>
              <a:t>actin</a:t>
            </a:r>
            <a:r>
              <a:rPr lang="en-US" sz="1600" dirty="0" smtClean="0"/>
              <a:t> fibers by fluorescent microscopy.  Here, </a:t>
            </a:r>
            <a:r>
              <a:rPr lang="en-US" sz="1600" dirty="0" err="1" smtClean="0"/>
              <a:t>phalloidin</a:t>
            </a:r>
            <a:r>
              <a:rPr lang="en-US" sz="1600" dirty="0" smtClean="0"/>
              <a:t> bears a probe role (it binds non-covalently to </a:t>
            </a:r>
            <a:r>
              <a:rPr lang="en-US" sz="1600" dirty="0" err="1" smtClean="0"/>
              <a:t>actin</a:t>
            </a:r>
            <a:r>
              <a:rPr lang="en-US" sz="1600" dirty="0" smtClean="0"/>
              <a:t>), and </a:t>
            </a:r>
            <a:r>
              <a:rPr lang="en-US" sz="1600" dirty="0" err="1" smtClean="0"/>
              <a:t>rhodamine</a:t>
            </a:r>
            <a:r>
              <a:rPr lang="en-US" sz="1600" dirty="0" smtClean="0"/>
              <a:t> bears a reporter role.</a:t>
            </a:r>
            <a:endParaRPr lang="en-US" sz="1600" dirty="0"/>
          </a:p>
        </p:txBody>
      </p:sp>
      <p:sp>
        <p:nvSpPr>
          <p:cNvPr id="3" name="TextBox 2"/>
          <p:cNvSpPr txBox="1"/>
          <p:nvPr/>
        </p:nvSpPr>
        <p:spPr>
          <a:xfrm>
            <a:off x="3712070" y="0"/>
            <a:ext cx="1756186" cy="584775"/>
          </a:xfrm>
          <a:prstGeom prst="rect">
            <a:avLst/>
          </a:prstGeom>
          <a:noFill/>
        </p:spPr>
        <p:txBody>
          <a:bodyPr wrap="none" rtlCol="0">
            <a:spAutoFit/>
          </a:bodyPr>
          <a:lstStyle/>
          <a:p>
            <a:r>
              <a:rPr lang="en-US" sz="3200" dirty="0" smtClean="0">
                <a:latin typeface="+mj-lt"/>
              </a:rPr>
              <a:t>Examples</a:t>
            </a:r>
            <a:endParaRPr lang="en-US" sz="3200" dirty="0">
              <a:latin typeface="+mj-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2056686"/>
            <a:ext cx="7467600" cy="4801314"/>
          </a:xfrm>
          <a:prstGeom prst="rect">
            <a:avLst/>
          </a:prstGeom>
          <a:noFill/>
        </p:spPr>
        <p:txBody>
          <a:bodyPr wrap="square" rtlCol="0">
            <a:spAutoFit/>
          </a:bodyPr>
          <a:lstStyle/>
          <a:p>
            <a:r>
              <a:rPr lang="en-US" dirty="0" smtClean="0"/>
              <a:t>Molecular reagent role = a role inhering in a molecular entity (includes single-chain, multi-chain complexes, and mixtures) intended to participate a chemical reaction as part of some scientific technique, to facilitate the generation of data about some other material entity or process, or to facilitate the production of some output material that does not derive from the bearer of the reagent role.</a:t>
            </a:r>
          </a:p>
          <a:p>
            <a:endParaRPr lang="en-US" dirty="0"/>
          </a:p>
          <a:p>
            <a:r>
              <a:rPr lang="en-US" dirty="0" smtClean="0"/>
              <a:t>Reagent role = molecular reagent role U cell line reagent role U microarray role U reagent library role</a:t>
            </a:r>
          </a:p>
          <a:p>
            <a:endParaRPr lang="en-US" dirty="0" smtClean="0"/>
          </a:p>
          <a:p>
            <a:r>
              <a:rPr lang="en-US" dirty="0" smtClean="0"/>
              <a:t>Cell line reagent role = inheres in a cell line that is maintained to facilitate he generation of data about some other material entity or process, or to facilitate the production of some molecular output material.</a:t>
            </a:r>
            <a:endParaRPr lang="en-US" dirty="0"/>
          </a:p>
          <a:p>
            <a:endParaRPr lang="en-US" dirty="0" smtClean="0"/>
          </a:p>
          <a:p>
            <a:r>
              <a:rPr lang="en-US" dirty="0" smtClean="0"/>
              <a:t>Device = material entity that is not a molecular entity or cell intended to participate in (or have parts that participate in) a chemical reaction as part of some scientific technique</a:t>
            </a:r>
            <a:endParaRPr lang="en-US" dirty="0"/>
          </a:p>
        </p:txBody>
      </p:sp>
      <p:sp>
        <p:nvSpPr>
          <p:cNvPr id="5" name="Rectangle 4"/>
          <p:cNvSpPr/>
          <p:nvPr/>
        </p:nvSpPr>
        <p:spPr>
          <a:xfrm>
            <a:off x="762000" y="503872"/>
            <a:ext cx="7772400" cy="1477328"/>
          </a:xfrm>
          <a:prstGeom prst="rect">
            <a:avLst/>
          </a:prstGeom>
        </p:spPr>
        <p:txBody>
          <a:bodyPr wrap="square">
            <a:spAutoFit/>
          </a:bodyPr>
          <a:lstStyle/>
          <a:p>
            <a:pPr marL="231775" indent="-231775">
              <a:buFont typeface="Courier New" pitchFamily="49" charset="0"/>
              <a:buChar char="o"/>
            </a:pPr>
            <a:r>
              <a:rPr lang="en-US" b="1" dirty="0" err="1" smtClean="0"/>
              <a:t>ReO</a:t>
            </a:r>
            <a:r>
              <a:rPr lang="en-US" b="1" dirty="0" smtClean="0"/>
              <a:t> ‘reagent role’: </a:t>
            </a:r>
            <a:r>
              <a:rPr lang="en-US" dirty="0" smtClean="0"/>
              <a:t>a role inhering in a material entity intended to participate in (or have parts that participate in) a chemical reaction as part of some scientific technique, to facilitate the generation of data about some other material entity or process, or to facilitate the production of some output material that does not derive from the bearer of the reagent role.</a:t>
            </a:r>
          </a:p>
        </p:txBody>
      </p:sp>
      <p:sp>
        <p:nvSpPr>
          <p:cNvPr id="6" name="TextBox 5"/>
          <p:cNvSpPr txBox="1"/>
          <p:nvPr/>
        </p:nvSpPr>
        <p:spPr>
          <a:xfrm>
            <a:off x="3124200" y="0"/>
            <a:ext cx="2646302" cy="584775"/>
          </a:xfrm>
          <a:prstGeom prst="rect">
            <a:avLst/>
          </a:prstGeom>
          <a:noFill/>
        </p:spPr>
        <p:txBody>
          <a:bodyPr wrap="none" rtlCol="0">
            <a:spAutoFit/>
          </a:bodyPr>
          <a:lstStyle/>
          <a:p>
            <a:r>
              <a:rPr lang="en-US" sz="3200" dirty="0" smtClean="0">
                <a:latin typeface="+mj-lt"/>
              </a:rPr>
              <a:t>New Proposals</a:t>
            </a:r>
            <a:endParaRPr lang="en-US" sz="3200"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3693319"/>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endParaRPr lang="en-US" sz="600" dirty="0" smtClean="0"/>
          </a:p>
          <a:p>
            <a:pPr marL="862013" indent="-342900">
              <a:buFont typeface="+mj-lt"/>
              <a:buAutoNum type="arabicPeriod"/>
            </a:pPr>
            <a:r>
              <a:rPr lang="en-US" b="1" dirty="0" smtClean="0"/>
              <a:t>Roles</a:t>
            </a:r>
            <a:r>
              <a:rPr lang="en-US" dirty="0" smtClean="0"/>
              <a:t> played in biomedical investigations</a:t>
            </a:r>
          </a:p>
          <a:p>
            <a:pPr marL="1319213" lvl="1" indent="-342900"/>
            <a:r>
              <a:rPr lang="en-US" dirty="0" smtClean="0"/>
              <a:t> - reagents are minimally defined by having a ‘reagent role’</a:t>
            </a:r>
          </a:p>
          <a:p>
            <a:pPr marL="1319213" lvl="1" indent="-342900"/>
            <a:r>
              <a:rPr lang="en-US" dirty="0" smtClean="0"/>
              <a:t> -  </a:t>
            </a:r>
            <a:r>
              <a:rPr lang="en-US" dirty="0" err="1" smtClean="0"/>
              <a:t>ReO:reagent</a:t>
            </a:r>
            <a:r>
              <a:rPr lang="en-US" dirty="0" smtClean="0"/>
              <a:t> = ‘material entity’ and </a:t>
            </a:r>
            <a:r>
              <a:rPr lang="en-US" i="1" dirty="0" err="1" smtClean="0"/>
              <a:t>has_role</a:t>
            </a:r>
            <a:r>
              <a:rPr lang="en-US" dirty="0" smtClean="0"/>
              <a:t> </a:t>
            </a:r>
            <a:r>
              <a:rPr lang="en-US" b="1" dirty="0" smtClean="0">
                <a:solidFill>
                  <a:srgbClr val="FF0066"/>
                </a:solidFill>
              </a:rPr>
              <a:t>some</a:t>
            </a:r>
            <a:r>
              <a:rPr lang="en-US" dirty="0" smtClean="0"/>
              <a:t> ‘reagent role’</a:t>
            </a:r>
          </a:p>
          <a:p>
            <a:pPr marL="862013" indent="-342900">
              <a:buFont typeface="+mj-lt"/>
              <a:buAutoNum type="arabicPeriod"/>
            </a:pPr>
            <a:endParaRPr lang="en-US" b="1" dirty="0" smtClean="0"/>
          </a:p>
          <a:p>
            <a:pPr marL="862013" indent="-342900">
              <a:buFont typeface="+mj-lt"/>
              <a:buAutoNum type="arabicPeriod"/>
            </a:pPr>
            <a:r>
              <a:rPr lang="en-US" b="1" dirty="0" smtClean="0"/>
              <a:t>Techniques</a:t>
            </a:r>
            <a:r>
              <a:rPr lang="en-US" dirty="0" smtClean="0"/>
              <a:t> used in creating them, and in which they can be applied</a:t>
            </a:r>
          </a:p>
          <a:p>
            <a:pPr marL="862013" indent="-342900">
              <a:buFont typeface="+mj-lt"/>
              <a:buAutoNum type="arabicPeriod"/>
            </a:pPr>
            <a:endParaRPr lang="en-US" dirty="0" smtClean="0"/>
          </a:p>
          <a:p>
            <a:pPr marL="862013" indent="-342900">
              <a:buFont typeface="+mj-lt"/>
              <a:buAutoNum type="arabicPeriod"/>
            </a:pPr>
            <a:r>
              <a:rPr lang="en-US" b="1" dirty="0" smtClean="0"/>
              <a:t>Biological Processes </a:t>
            </a:r>
            <a:r>
              <a:rPr lang="en-US" dirty="0" smtClean="0"/>
              <a:t>in which they participate</a:t>
            </a:r>
          </a:p>
          <a:p>
            <a:pPr marL="862013" indent="-342900">
              <a:buFont typeface="+mj-lt"/>
              <a:buAutoNum type="arabicPeriod"/>
            </a:pPr>
            <a:endParaRPr lang="en-US" dirty="0" smtClean="0"/>
          </a:p>
          <a:p>
            <a:pPr marL="862013" indent="-342900">
              <a:buFont typeface="+mj-lt"/>
              <a:buAutoNum type="arabicPeriod"/>
            </a:pPr>
            <a:r>
              <a:rPr lang="en-US" b="1" dirty="0" smtClean="0"/>
              <a:t>Anatomical Entities </a:t>
            </a:r>
            <a:r>
              <a:rPr lang="en-US" dirty="0" smtClean="0"/>
              <a:t>from which they derive or bear </a:t>
            </a:r>
            <a:r>
              <a:rPr lang="en-US" dirty="0" err="1" smtClean="0"/>
              <a:t>parthood</a:t>
            </a:r>
            <a:r>
              <a:rPr lang="en-US" dirty="0" smtClean="0"/>
              <a:t> relations</a:t>
            </a:r>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2492990"/>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endParaRPr lang="en-US" sz="600" dirty="0" smtClean="0"/>
          </a:p>
          <a:p>
            <a:pPr marL="862013" indent="-342900">
              <a:buFont typeface="+mj-lt"/>
              <a:buAutoNum type="arabicPeriod"/>
            </a:pPr>
            <a:r>
              <a:rPr lang="en-US" b="1" dirty="0" smtClean="0"/>
              <a:t>Research material roles </a:t>
            </a:r>
            <a:r>
              <a:rPr lang="en-US" dirty="0" smtClean="0"/>
              <a:t>they serve in biomedical investigations</a:t>
            </a:r>
          </a:p>
          <a:p>
            <a:pPr marL="862013" indent="-342900"/>
            <a:r>
              <a:rPr lang="en-US" dirty="0" smtClean="0"/>
              <a:t>    </a:t>
            </a:r>
            <a:r>
              <a:rPr lang="en-US" sz="1600" b="1" dirty="0" smtClean="0"/>
              <a:t>Research material role</a:t>
            </a:r>
            <a:r>
              <a:rPr lang="en-US" sz="1600" dirty="0" smtClean="0"/>
              <a:t> = a role inhering in a material entity that is output from some material processing  technique and intended for use as (1) specified input directly into an assay as part of some investigation, or (2) specified input into another material processing technique to generate research materials for use in an investigation</a:t>
            </a:r>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sp>
        <p:nvSpPr>
          <p:cNvPr id="7" name="Rectangle 6"/>
          <p:cNvSpPr/>
          <p:nvPr/>
        </p:nvSpPr>
        <p:spPr>
          <a:xfrm>
            <a:off x="4648200" y="3581400"/>
            <a:ext cx="4114800" cy="3046988"/>
          </a:xfrm>
          <a:prstGeom prst="rect">
            <a:avLst/>
          </a:prstGeom>
        </p:spPr>
        <p:txBody>
          <a:bodyPr wrap="square">
            <a:spAutoFit/>
          </a:bodyPr>
          <a:lstStyle/>
          <a:p>
            <a:r>
              <a:rPr lang="en-US" sz="1600" b="1" dirty="0" smtClean="0"/>
              <a:t>technique: </a:t>
            </a:r>
          </a:p>
          <a:p>
            <a:r>
              <a:rPr lang="en-US" sz="1600" dirty="0" smtClean="0"/>
              <a:t>'planned process'</a:t>
            </a:r>
          </a:p>
          <a:p>
            <a:r>
              <a:rPr lang="en-US" sz="1600" dirty="0" smtClean="0"/>
              <a:t> </a:t>
            </a:r>
            <a:r>
              <a:rPr lang="en-US" sz="1600" b="1" dirty="0" smtClean="0">
                <a:solidFill>
                  <a:srgbClr val="FF0000"/>
                </a:solidFill>
              </a:rPr>
              <a:t>and</a:t>
            </a:r>
            <a:r>
              <a:rPr lang="en-US" sz="1600" dirty="0" smtClean="0"/>
              <a:t> ((</a:t>
            </a:r>
            <a:r>
              <a:rPr lang="en-US" sz="1600" dirty="0" err="1" smtClean="0"/>
              <a:t>has_specified_output</a:t>
            </a:r>
            <a:r>
              <a:rPr lang="en-US" sz="1600" dirty="0" smtClean="0"/>
              <a:t> </a:t>
            </a:r>
            <a:r>
              <a:rPr lang="en-US" sz="1600" b="1" dirty="0" smtClean="0">
                <a:solidFill>
                  <a:srgbClr val="00B0F0"/>
                </a:solidFill>
              </a:rPr>
              <a:t>some</a:t>
            </a:r>
            <a:r>
              <a:rPr lang="en-US" sz="1600" dirty="0" smtClean="0"/>
              <a:t> 'research material')</a:t>
            </a:r>
          </a:p>
          <a:p>
            <a:r>
              <a:rPr lang="en-US" sz="1600" dirty="0" smtClean="0"/>
              <a:t> </a:t>
            </a:r>
            <a:r>
              <a:rPr lang="en-US" sz="1600" b="1" dirty="0" smtClean="0">
                <a:solidFill>
                  <a:srgbClr val="FF0000"/>
                </a:solidFill>
              </a:rPr>
              <a:t>or</a:t>
            </a:r>
            <a:r>
              <a:rPr lang="en-US" sz="1600" dirty="0" smtClean="0"/>
              <a:t> (</a:t>
            </a:r>
            <a:r>
              <a:rPr lang="en-US" sz="1600" dirty="0" err="1" smtClean="0"/>
              <a:t>has_specified_output</a:t>
            </a:r>
            <a:r>
              <a:rPr lang="en-US" sz="1600" dirty="0" smtClean="0"/>
              <a:t> </a:t>
            </a:r>
            <a:r>
              <a:rPr lang="en-US" sz="1600" b="1" dirty="0" smtClean="0">
                <a:solidFill>
                  <a:srgbClr val="00B0F0"/>
                </a:solidFill>
              </a:rPr>
              <a:t>some </a:t>
            </a:r>
          </a:p>
          <a:p>
            <a:r>
              <a:rPr lang="en-US" sz="1600" dirty="0" smtClean="0"/>
              <a:t>    ('information content entity'</a:t>
            </a:r>
          </a:p>
          <a:p>
            <a:r>
              <a:rPr lang="en-US" sz="1600" dirty="0" smtClean="0"/>
              <a:t>     </a:t>
            </a:r>
            <a:r>
              <a:rPr lang="en-US" sz="1600" b="1" dirty="0" smtClean="0">
                <a:solidFill>
                  <a:srgbClr val="FF0000"/>
                </a:solidFill>
              </a:rPr>
              <a:t>and</a:t>
            </a:r>
            <a:r>
              <a:rPr lang="en-US" sz="1600" dirty="0" smtClean="0"/>
              <a:t> ('is about' </a:t>
            </a:r>
            <a:r>
              <a:rPr lang="en-US" sz="1600" b="1" dirty="0" smtClean="0">
                <a:solidFill>
                  <a:srgbClr val="00B0F0"/>
                </a:solidFill>
              </a:rPr>
              <a:t>some </a:t>
            </a:r>
          </a:p>
          <a:p>
            <a:r>
              <a:rPr lang="en-US" sz="1600" dirty="0" smtClean="0"/>
              <a:t>        ('research material'</a:t>
            </a:r>
          </a:p>
          <a:p>
            <a:r>
              <a:rPr lang="en-US" sz="1600" dirty="0" smtClean="0"/>
              <a:t>         </a:t>
            </a:r>
            <a:r>
              <a:rPr lang="en-US" sz="1600" b="1" dirty="0" smtClean="0">
                <a:solidFill>
                  <a:srgbClr val="FF0000"/>
                </a:solidFill>
              </a:rPr>
              <a:t>or</a:t>
            </a:r>
            <a:r>
              <a:rPr lang="en-US" sz="1600" dirty="0" smtClean="0"/>
              <a:t> (</a:t>
            </a:r>
            <a:r>
              <a:rPr lang="en-US" sz="1600" dirty="0" err="1" smtClean="0"/>
              <a:t>processual_entity</a:t>
            </a:r>
            <a:endParaRPr lang="en-US" sz="1600" dirty="0" smtClean="0"/>
          </a:p>
          <a:p>
            <a:r>
              <a:rPr lang="en-US" sz="1600" dirty="0" smtClean="0"/>
              <a:t>         </a:t>
            </a:r>
            <a:r>
              <a:rPr lang="en-US" sz="1600" b="1" dirty="0" smtClean="0">
                <a:solidFill>
                  <a:srgbClr val="FF0000"/>
                </a:solidFill>
              </a:rPr>
              <a:t>and</a:t>
            </a:r>
            <a:r>
              <a:rPr lang="en-US" sz="1600" dirty="0" smtClean="0"/>
              <a:t> (</a:t>
            </a:r>
            <a:r>
              <a:rPr lang="en-US" sz="1600" dirty="0" err="1" smtClean="0"/>
              <a:t>has_participant</a:t>
            </a:r>
            <a:r>
              <a:rPr lang="en-US" sz="1600" dirty="0" smtClean="0"/>
              <a:t> </a:t>
            </a:r>
            <a:r>
              <a:rPr lang="en-US" sz="1600" b="1" dirty="0" smtClean="0">
                <a:solidFill>
                  <a:srgbClr val="00B0F0"/>
                </a:solidFill>
              </a:rPr>
              <a:t>some</a:t>
            </a:r>
            <a:r>
              <a:rPr lang="en-US" sz="1600" dirty="0" smtClean="0"/>
              <a:t> 'research    </a:t>
            </a:r>
          </a:p>
          <a:p>
            <a:r>
              <a:rPr lang="en-US" sz="1600" dirty="0" smtClean="0"/>
              <a:t>                  material')))))))</a:t>
            </a:r>
          </a:p>
          <a:p>
            <a:endParaRPr lang="en-US" sz="1600" b="1" dirty="0" smtClean="0"/>
          </a:p>
        </p:txBody>
      </p:sp>
      <p:pic>
        <p:nvPicPr>
          <p:cNvPr id="4098" name="Picture 2"/>
          <p:cNvPicPr>
            <a:picLocks noChangeAspect="1" noChangeArrowheads="1"/>
          </p:cNvPicPr>
          <p:nvPr/>
        </p:nvPicPr>
        <p:blipFill>
          <a:blip r:embed="rId3" cstate="print"/>
          <a:srcRect l="10278" t="43144" r="71667" b="22667"/>
          <a:stretch>
            <a:fillRect/>
          </a:stretch>
        </p:blipFill>
        <p:spPr bwMode="auto">
          <a:xfrm>
            <a:off x="1066800" y="3505200"/>
            <a:ext cx="3048000" cy="3200400"/>
          </a:xfrm>
          <a:prstGeom prst="rect">
            <a:avLst/>
          </a:prstGeom>
          <a:noFill/>
          <a:ln w="28575">
            <a:solidFill>
              <a:schemeClr val="tx1"/>
            </a:solidFill>
            <a:miter lim="800000"/>
            <a:headEnd/>
            <a:tailEnd/>
          </a:ln>
        </p:spPr>
      </p:pic>
      <p:sp>
        <p:nvSpPr>
          <p:cNvPr id="10" name="Rounded Rectangle 9"/>
          <p:cNvSpPr/>
          <p:nvPr/>
        </p:nvSpPr>
        <p:spPr>
          <a:xfrm>
            <a:off x="1375230" y="3520919"/>
            <a:ext cx="1782308" cy="183853"/>
          </a:xfrm>
          <a:prstGeom prst="roundRect">
            <a:avLst/>
          </a:prstGeom>
          <a:noFill/>
          <a:ln w="28575">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2492990"/>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endParaRPr lang="en-US" sz="600" dirty="0" smtClean="0"/>
          </a:p>
          <a:p>
            <a:pPr marL="862013" indent="-342900">
              <a:buFont typeface="+mj-lt"/>
              <a:buAutoNum type="arabicPeriod"/>
            </a:pPr>
            <a:r>
              <a:rPr lang="en-US" b="1" dirty="0" smtClean="0"/>
              <a:t>Research material roles </a:t>
            </a:r>
            <a:r>
              <a:rPr lang="en-US" dirty="0" smtClean="0"/>
              <a:t>they serve in biomedical investigations</a:t>
            </a:r>
          </a:p>
          <a:p>
            <a:pPr marL="862013" indent="-342900"/>
            <a:r>
              <a:rPr lang="en-US" dirty="0" smtClean="0"/>
              <a:t>    </a:t>
            </a:r>
            <a:r>
              <a:rPr lang="en-US" sz="1600" b="1" dirty="0" smtClean="0"/>
              <a:t>Research material role</a:t>
            </a:r>
            <a:r>
              <a:rPr lang="en-US" sz="1600" dirty="0" smtClean="0"/>
              <a:t> = a role inhering in a material entity that is output from some material processing  technique and intended for use as (1) specified input directly into an assay as part of some investigation, or (2) specified input into another material processing technique to generate research materials for use in an investigation</a:t>
            </a:r>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sp>
        <p:nvSpPr>
          <p:cNvPr id="7" name="Rectangle 6"/>
          <p:cNvSpPr/>
          <p:nvPr/>
        </p:nvSpPr>
        <p:spPr>
          <a:xfrm>
            <a:off x="4648200" y="3581400"/>
            <a:ext cx="4114800" cy="3170099"/>
          </a:xfrm>
          <a:prstGeom prst="rect">
            <a:avLst/>
          </a:prstGeom>
        </p:spPr>
        <p:txBody>
          <a:bodyPr wrap="square">
            <a:spAutoFit/>
          </a:bodyPr>
          <a:lstStyle/>
          <a:p>
            <a:r>
              <a:rPr lang="en-US" sz="1600" b="1" dirty="0" smtClean="0"/>
              <a:t>Examples: </a:t>
            </a:r>
          </a:p>
          <a:p>
            <a:endParaRPr lang="en-US" sz="600" b="1" dirty="0" smtClean="0"/>
          </a:p>
          <a:p>
            <a:r>
              <a:rPr lang="en-US" sz="1600" b="1" dirty="0" smtClean="0"/>
              <a:t>antibody reagent:</a:t>
            </a:r>
          </a:p>
          <a:p>
            <a:r>
              <a:rPr lang="en-US" sz="1600" dirty="0" smtClean="0"/>
              <a:t>'immunoglobulin complex' </a:t>
            </a:r>
            <a:r>
              <a:rPr lang="en-US" sz="1600" b="1" dirty="0" smtClean="0">
                <a:solidFill>
                  <a:srgbClr val="FF0066"/>
                </a:solidFill>
              </a:rPr>
              <a:t>and</a:t>
            </a:r>
            <a:r>
              <a:rPr lang="en-US" sz="1600" dirty="0" smtClean="0"/>
              <a:t> (</a:t>
            </a:r>
            <a:r>
              <a:rPr lang="en-US" sz="1600" dirty="0" err="1" smtClean="0"/>
              <a:t>has_role</a:t>
            </a:r>
            <a:r>
              <a:rPr lang="en-US" sz="1600" dirty="0" smtClean="0"/>
              <a:t> </a:t>
            </a:r>
            <a:r>
              <a:rPr lang="en-US" sz="1600" b="1" dirty="0" smtClean="0">
                <a:solidFill>
                  <a:srgbClr val="00B0F0"/>
                </a:solidFill>
              </a:rPr>
              <a:t>some</a:t>
            </a:r>
            <a:r>
              <a:rPr lang="en-US" sz="1600" dirty="0" smtClean="0"/>
              <a:t> 'reagent role')</a:t>
            </a:r>
          </a:p>
          <a:p>
            <a:endParaRPr lang="en-US" sz="600" b="1" dirty="0" smtClean="0"/>
          </a:p>
          <a:p>
            <a:r>
              <a:rPr lang="en-US" sz="1600" b="1" dirty="0" smtClean="0"/>
              <a:t>DNA primer : </a:t>
            </a:r>
          </a:p>
          <a:p>
            <a:r>
              <a:rPr lang="en-US" sz="1600" dirty="0" smtClean="0"/>
              <a:t>'DNA </a:t>
            </a:r>
            <a:r>
              <a:rPr lang="en-US" sz="1600" dirty="0" err="1" smtClean="0"/>
              <a:t>oligonucleotide</a:t>
            </a:r>
            <a:r>
              <a:rPr lang="en-US" sz="1600" dirty="0" smtClean="0"/>
              <a:t>' </a:t>
            </a:r>
            <a:r>
              <a:rPr lang="en-US" sz="1600" b="1" dirty="0" smtClean="0">
                <a:solidFill>
                  <a:srgbClr val="FF0066"/>
                </a:solidFill>
              </a:rPr>
              <a:t>and</a:t>
            </a:r>
            <a:r>
              <a:rPr lang="en-US" sz="1600" dirty="0" smtClean="0"/>
              <a:t> (</a:t>
            </a:r>
            <a:r>
              <a:rPr lang="en-US" sz="1600" dirty="0" err="1" smtClean="0"/>
              <a:t>has_role</a:t>
            </a:r>
            <a:r>
              <a:rPr lang="en-US" sz="1600" dirty="0" smtClean="0"/>
              <a:t> </a:t>
            </a:r>
            <a:r>
              <a:rPr lang="en-US" sz="1600" b="1" dirty="0" smtClean="0">
                <a:solidFill>
                  <a:srgbClr val="00B0F0"/>
                </a:solidFill>
              </a:rPr>
              <a:t>some</a:t>
            </a:r>
            <a:r>
              <a:rPr lang="en-US" sz="1600" dirty="0" smtClean="0"/>
              <a:t> 'primer role')</a:t>
            </a:r>
          </a:p>
          <a:p>
            <a:endParaRPr lang="en-US" sz="600" dirty="0" smtClean="0"/>
          </a:p>
          <a:p>
            <a:r>
              <a:rPr lang="en-US" sz="1600" b="1" dirty="0" smtClean="0"/>
              <a:t>molecular reporter:</a:t>
            </a:r>
          </a:p>
          <a:p>
            <a:r>
              <a:rPr lang="en-US" sz="1600" dirty="0" smtClean="0"/>
              <a:t>'molecular entity' </a:t>
            </a:r>
            <a:r>
              <a:rPr lang="en-US" sz="1600" b="1" dirty="0" smtClean="0">
                <a:solidFill>
                  <a:srgbClr val="FF0066"/>
                </a:solidFill>
              </a:rPr>
              <a:t>and</a:t>
            </a:r>
            <a:r>
              <a:rPr lang="en-US" sz="1600" dirty="0" smtClean="0"/>
              <a:t> (</a:t>
            </a:r>
            <a:r>
              <a:rPr lang="en-US" sz="1600" dirty="0" err="1" smtClean="0"/>
              <a:t>has_role</a:t>
            </a:r>
            <a:r>
              <a:rPr lang="en-US" sz="1600" dirty="0" smtClean="0"/>
              <a:t> </a:t>
            </a:r>
            <a:r>
              <a:rPr lang="en-US" sz="1600" b="1" dirty="0" smtClean="0">
                <a:solidFill>
                  <a:srgbClr val="00B0F0"/>
                </a:solidFill>
              </a:rPr>
              <a:t>some</a:t>
            </a:r>
            <a:r>
              <a:rPr lang="en-US" sz="1600" dirty="0" smtClean="0"/>
              <a:t> 'molecular reporter role‘)</a:t>
            </a:r>
            <a:endParaRPr lang="en-US" sz="1600" b="1" dirty="0" smtClean="0"/>
          </a:p>
          <a:p>
            <a:endParaRPr lang="en-US" sz="1600" b="1" dirty="0" smtClean="0"/>
          </a:p>
        </p:txBody>
      </p:sp>
      <p:grpSp>
        <p:nvGrpSpPr>
          <p:cNvPr id="4" name="Group 10"/>
          <p:cNvGrpSpPr/>
          <p:nvPr/>
        </p:nvGrpSpPr>
        <p:grpSpPr>
          <a:xfrm>
            <a:off x="1066800" y="3505200"/>
            <a:ext cx="3048000" cy="3200400"/>
            <a:chOff x="860008" y="3067336"/>
            <a:chExt cx="3026192" cy="3581400"/>
          </a:xfrm>
        </p:grpSpPr>
        <p:pic>
          <p:nvPicPr>
            <p:cNvPr id="4098" name="Picture 2"/>
            <p:cNvPicPr>
              <a:picLocks noChangeAspect="1" noChangeArrowheads="1"/>
            </p:cNvPicPr>
            <p:nvPr/>
          </p:nvPicPr>
          <p:blipFill>
            <a:blip r:embed="rId3" cstate="print"/>
            <a:srcRect l="10278" t="43144" r="71667" b="22667"/>
            <a:stretch>
              <a:fillRect/>
            </a:stretch>
          </p:blipFill>
          <p:spPr bwMode="auto">
            <a:xfrm>
              <a:off x="860008" y="3067336"/>
              <a:ext cx="3026192" cy="3581400"/>
            </a:xfrm>
            <a:prstGeom prst="rect">
              <a:avLst/>
            </a:prstGeom>
            <a:noFill/>
            <a:ln w="28575">
              <a:solidFill>
                <a:schemeClr val="tx1"/>
              </a:solidFill>
              <a:miter lim="800000"/>
              <a:headEnd/>
              <a:tailEnd/>
            </a:ln>
          </p:spPr>
        </p:pic>
        <p:sp>
          <p:nvSpPr>
            <p:cNvPr id="10" name="Rounded Rectangle 9"/>
            <p:cNvSpPr/>
            <p:nvPr/>
          </p:nvSpPr>
          <p:spPr>
            <a:xfrm>
              <a:off x="1398896" y="3840481"/>
              <a:ext cx="1100464" cy="205740"/>
            </a:xfrm>
            <a:prstGeom prst="roundRect">
              <a:avLst/>
            </a:prstGeom>
            <a:noFill/>
            <a:ln w="28575">
              <a:solidFill>
                <a:srgbClr val="FF0000"/>
              </a:solidFill>
            </a:ln>
            <a:effectLst>
              <a:outerShdw blurRad="50800" dist="50800" dir="5400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2585323"/>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pPr marL="231775" indent="-231775">
              <a:buFont typeface="Courier New" pitchFamily="49" charset="0"/>
              <a:buChar char="o"/>
            </a:pPr>
            <a:endParaRPr lang="en-US" sz="600" b="1" dirty="0" smtClean="0"/>
          </a:p>
          <a:p>
            <a:pPr marL="862013" indent="-342900">
              <a:buAutoNum type="arabicPeriod" startAt="2"/>
            </a:pPr>
            <a:r>
              <a:rPr lang="en-US" b="1" dirty="0" smtClean="0"/>
              <a:t>Techniques</a:t>
            </a:r>
            <a:r>
              <a:rPr lang="en-US" dirty="0" smtClean="0"/>
              <a:t> used in creating them, and in which they can be applied</a:t>
            </a:r>
          </a:p>
          <a:p>
            <a:pPr marL="862013" indent="-342900"/>
            <a:endParaRPr lang="en-US" sz="600" dirty="0" smtClean="0"/>
          </a:p>
          <a:p>
            <a:pPr marL="682625" indent="-163513"/>
            <a:r>
              <a:rPr lang="en-US" sz="1600" b="1" dirty="0" smtClean="0"/>
              <a:t>    Technique </a:t>
            </a:r>
            <a:r>
              <a:rPr lang="en-US" sz="1600" dirty="0" smtClean="0"/>
              <a:t>= A (scientific) technique is a planned process that (1) generates research material intended for use in an investigation; or (2) generates or processes data about a research material, or processes in which a research material participates, as part of an investigation.</a:t>
            </a:r>
          </a:p>
          <a:p>
            <a:pPr marL="862013" indent="-342900">
              <a:buFont typeface="+mj-lt"/>
              <a:buAutoNum type="arabicPeriod"/>
            </a:pPr>
            <a:endParaRPr lang="en-US" dirty="0" smtClean="0"/>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pic>
        <p:nvPicPr>
          <p:cNvPr id="1027" name="Picture 3"/>
          <p:cNvPicPr>
            <a:picLocks noChangeAspect="1" noChangeArrowheads="1"/>
          </p:cNvPicPr>
          <p:nvPr/>
        </p:nvPicPr>
        <p:blipFill>
          <a:blip r:embed="rId3" cstate="print"/>
          <a:srcRect l="9028" t="49333" r="73750" b="20445"/>
          <a:stretch>
            <a:fillRect/>
          </a:stretch>
        </p:blipFill>
        <p:spPr bwMode="auto">
          <a:xfrm>
            <a:off x="762000" y="3352800"/>
            <a:ext cx="3155577" cy="3384754"/>
          </a:xfrm>
          <a:prstGeom prst="rect">
            <a:avLst/>
          </a:prstGeom>
          <a:noFill/>
          <a:ln w="28575">
            <a:solidFill>
              <a:schemeClr val="tx1"/>
            </a:solidFill>
            <a:miter lim="800000"/>
            <a:headEnd/>
            <a:tailEnd/>
          </a:ln>
        </p:spPr>
      </p:pic>
      <p:sp>
        <p:nvSpPr>
          <p:cNvPr id="6" name="Rectangle 5"/>
          <p:cNvSpPr/>
          <p:nvPr/>
        </p:nvSpPr>
        <p:spPr>
          <a:xfrm>
            <a:off x="4343400" y="3457813"/>
            <a:ext cx="4419600" cy="3323987"/>
          </a:xfrm>
          <a:prstGeom prst="rect">
            <a:avLst/>
          </a:prstGeom>
        </p:spPr>
        <p:txBody>
          <a:bodyPr wrap="square">
            <a:spAutoFit/>
          </a:bodyPr>
          <a:lstStyle/>
          <a:p>
            <a:r>
              <a:rPr lang="en-US" sz="1600" b="1" dirty="0" smtClean="0"/>
              <a:t>Examples: </a:t>
            </a:r>
          </a:p>
          <a:p>
            <a:endParaRPr lang="en-US" sz="600" b="1" dirty="0" smtClean="0"/>
          </a:p>
          <a:p>
            <a:r>
              <a:rPr lang="en-US" sz="1600" b="1" dirty="0" smtClean="0"/>
              <a:t>genetically modified cell line : </a:t>
            </a:r>
          </a:p>
          <a:p>
            <a:r>
              <a:rPr lang="en-US" sz="1600" dirty="0" smtClean="0"/>
              <a:t>'cell line‘ </a:t>
            </a:r>
            <a:r>
              <a:rPr lang="en-US" sz="1600" b="1" dirty="0" smtClean="0">
                <a:solidFill>
                  <a:srgbClr val="00B0F0"/>
                </a:solidFill>
              </a:rPr>
              <a:t>and</a:t>
            </a:r>
            <a:r>
              <a:rPr lang="en-US" sz="1600" dirty="0" smtClean="0"/>
              <a:t> (</a:t>
            </a:r>
            <a:r>
              <a:rPr lang="en-US" sz="1600" dirty="0" err="1" smtClean="0"/>
              <a:t>is_specified_output_of</a:t>
            </a:r>
            <a:r>
              <a:rPr lang="en-US" sz="1600" dirty="0" smtClean="0"/>
              <a:t> </a:t>
            </a:r>
            <a:r>
              <a:rPr lang="en-US" sz="1600" b="1" dirty="0" smtClean="0">
                <a:solidFill>
                  <a:srgbClr val="FF0066"/>
                </a:solidFill>
              </a:rPr>
              <a:t>some</a:t>
            </a:r>
            <a:r>
              <a:rPr lang="en-US" sz="1600" dirty="0" smtClean="0"/>
              <a:t> 'genetic modification technique ')</a:t>
            </a:r>
          </a:p>
          <a:p>
            <a:endParaRPr lang="en-US" sz="600" dirty="0" smtClean="0"/>
          </a:p>
          <a:p>
            <a:r>
              <a:rPr lang="en-US" sz="1600" b="1" dirty="0" smtClean="0"/>
              <a:t>DNA construct: </a:t>
            </a:r>
            <a:r>
              <a:rPr lang="en-US" sz="1600" dirty="0" smtClean="0"/>
              <a:t>‘double stranded DNA’ </a:t>
            </a:r>
            <a:r>
              <a:rPr lang="en-US" sz="1600" b="1" dirty="0" smtClean="0">
                <a:solidFill>
                  <a:srgbClr val="00B0F0"/>
                </a:solidFill>
              </a:rPr>
              <a:t>and</a:t>
            </a:r>
            <a:r>
              <a:rPr lang="en-US" sz="1600" dirty="0" smtClean="0"/>
              <a:t> </a:t>
            </a:r>
            <a:r>
              <a:rPr lang="en-US" sz="1600" dirty="0" err="1" smtClean="0"/>
              <a:t>is_specified_output_of</a:t>
            </a:r>
            <a:r>
              <a:rPr lang="en-US" sz="1600" dirty="0" smtClean="0"/>
              <a:t> </a:t>
            </a:r>
            <a:r>
              <a:rPr lang="en-US" sz="1600" b="1" dirty="0" smtClean="0">
                <a:solidFill>
                  <a:srgbClr val="FF0066"/>
                </a:solidFill>
              </a:rPr>
              <a:t>some</a:t>
            </a:r>
            <a:r>
              <a:rPr lang="en-US" sz="1600" dirty="0" smtClean="0"/>
              <a:t> 'recombinant construct cloning‘</a:t>
            </a:r>
          </a:p>
          <a:p>
            <a:endParaRPr lang="en-US" sz="600" dirty="0" smtClean="0"/>
          </a:p>
          <a:p>
            <a:r>
              <a:rPr lang="en-US" sz="1600" b="1" dirty="0" smtClean="0"/>
              <a:t>mammalian expression construct:</a:t>
            </a:r>
          </a:p>
          <a:p>
            <a:r>
              <a:rPr lang="en-US" sz="1600" dirty="0" smtClean="0"/>
              <a:t>expression construct' </a:t>
            </a:r>
            <a:r>
              <a:rPr lang="en-US" sz="1600" b="1" dirty="0" smtClean="0">
                <a:solidFill>
                  <a:srgbClr val="00B0F0"/>
                </a:solidFill>
              </a:rPr>
              <a:t>and</a:t>
            </a:r>
            <a:r>
              <a:rPr lang="en-US" sz="1600" dirty="0" smtClean="0"/>
              <a:t> (</a:t>
            </a:r>
            <a:r>
              <a:rPr lang="en-US" sz="1600" dirty="0" err="1" smtClean="0"/>
              <a:t>capable_of</a:t>
            </a:r>
            <a:r>
              <a:rPr lang="en-US" sz="1600" dirty="0" smtClean="0"/>
              <a:t> </a:t>
            </a:r>
            <a:r>
              <a:rPr lang="en-US" sz="1600" b="1" dirty="0" smtClean="0">
                <a:solidFill>
                  <a:srgbClr val="FF0066"/>
                </a:solidFill>
              </a:rPr>
              <a:t>some </a:t>
            </a:r>
          </a:p>
          <a:p>
            <a:r>
              <a:rPr lang="en-US" sz="1600" dirty="0" smtClean="0"/>
              <a:t>('gene expression' </a:t>
            </a:r>
            <a:r>
              <a:rPr lang="en-US" sz="1600" b="1" dirty="0" smtClean="0">
                <a:solidFill>
                  <a:srgbClr val="00B0F0"/>
                </a:solidFill>
              </a:rPr>
              <a:t>and</a:t>
            </a:r>
            <a:r>
              <a:rPr lang="en-US" sz="1600" dirty="0" smtClean="0"/>
              <a:t> (</a:t>
            </a:r>
            <a:r>
              <a:rPr lang="en-US" sz="1600" dirty="0" err="1" smtClean="0"/>
              <a:t>unfolds_in</a:t>
            </a:r>
            <a:r>
              <a:rPr lang="en-US" sz="1600" dirty="0" smtClean="0"/>
              <a:t> </a:t>
            </a:r>
            <a:r>
              <a:rPr lang="en-US" sz="1600" b="1" dirty="0" smtClean="0">
                <a:solidFill>
                  <a:srgbClr val="FF0066"/>
                </a:solidFill>
              </a:rPr>
              <a:t>some </a:t>
            </a:r>
          </a:p>
          <a:p>
            <a:r>
              <a:rPr lang="en-US" sz="1600" dirty="0" smtClean="0"/>
              <a:t>(</a:t>
            </a:r>
            <a:r>
              <a:rPr lang="en-US" sz="1600" dirty="0" err="1" smtClean="0"/>
              <a:t>Mammalia</a:t>
            </a:r>
            <a:r>
              <a:rPr lang="en-US" sz="1600" dirty="0" smtClean="0"/>
              <a:t> </a:t>
            </a:r>
            <a:r>
              <a:rPr lang="en-US" sz="1600" b="1" dirty="0" smtClean="0">
                <a:solidFill>
                  <a:srgbClr val="00B0F0"/>
                </a:solidFill>
              </a:rPr>
              <a:t>or</a:t>
            </a:r>
            <a:r>
              <a:rPr lang="en-US" sz="1600" dirty="0" smtClean="0"/>
              <a:t> (</a:t>
            </a:r>
            <a:r>
              <a:rPr lang="en-US" sz="1600" dirty="0" err="1" smtClean="0"/>
              <a:t>derives_from</a:t>
            </a:r>
            <a:r>
              <a:rPr lang="en-US" sz="1600" dirty="0" smtClean="0"/>
              <a:t> </a:t>
            </a:r>
            <a:r>
              <a:rPr lang="en-US" sz="1600" b="1" dirty="0" smtClean="0">
                <a:solidFill>
                  <a:srgbClr val="FF0066"/>
                </a:solidFill>
              </a:rPr>
              <a:t>some</a:t>
            </a:r>
            <a:r>
              <a:rPr lang="en-US" sz="1600" dirty="0" smtClean="0"/>
              <a:t> </a:t>
            </a:r>
            <a:r>
              <a:rPr lang="en-US" sz="1600" dirty="0" err="1" smtClean="0"/>
              <a:t>Mammalia</a:t>
            </a:r>
            <a:r>
              <a:rPr lang="en-US" sz="1600" dirty="0" smtClean="0"/>
              <a:t>)))))</a:t>
            </a:r>
          </a:p>
          <a:p>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534400" cy="2400657"/>
          </a:xfrm>
          <a:prstGeom prst="rect">
            <a:avLst/>
          </a:prstGeom>
        </p:spPr>
        <p:txBody>
          <a:bodyPr wrap="square">
            <a:spAutoFit/>
          </a:bodyPr>
          <a:lstStyle/>
          <a:p>
            <a:pPr marL="231775" indent="-231775">
              <a:buFont typeface="Courier New" pitchFamily="49" charset="0"/>
              <a:buChar char="o"/>
            </a:pPr>
            <a:r>
              <a:rPr lang="en-US" sz="2200" dirty="0" err="1" smtClean="0"/>
              <a:t>ReO</a:t>
            </a:r>
            <a:r>
              <a:rPr lang="en-US" sz="2200" dirty="0" smtClean="0"/>
              <a:t> aims to be a logically rich ontology, that references classes from OBO Foundry </a:t>
            </a:r>
            <a:r>
              <a:rPr lang="en-US" sz="2200" dirty="0" err="1" smtClean="0"/>
              <a:t>ontologies</a:t>
            </a:r>
            <a:r>
              <a:rPr lang="en-US" sz="2200" dirty="0" smtClean="0"/>
              <a:t> in crafting precise descriptions and definitions for its classes : </a:t>
            </a:r>
          </a:p>
          <a:p>
            <a:pPr marL="862013" indent="-342900"/>
            <a:endParaRPr lang="en-US" sz="600" dirty="0" smtClean="0"/>
          </a:p>
          <a:p>
            <a:pPr marL="862013" indent="-342900">
              <a:buAutoNum type="arabicPeriod" startAt="3"/>
            </a:pPr>
            <a:r>
              <a:rPr lang="en-US" b="1" dirty="0" smtClean="0"/>
              <a:t>Biological Processes </a:t>
            </a:r>
            <a:r>
              <a:rPr lang="en-US" dirty="0" smtClean="0"/>
              <a:t>in which they participate</a:t>
            </a:r>
          </a:p>
          <a:p>
            <a:pPr marL="862013" indent="-342900">
              <a:buAutoNum type="arabicPeriod" startAt="3"/>
            </a:pPr>
            <a:endParaRPr lang="en-US" sz="600" dirty="0" smtClean="0"/>
          </a:p>
          <a:p>
            <a:pPr marL="862013" indent="-6350"/>
            <a:r>
              <a:rPr lang="en-US" b="1" dirty="0" err="1" smtClean="0"/>
              <a:t>GO:biological</a:t>
            </a:r>
            <a:r>
              <a:rPr lang="en-US" b="1" dirty="0" smtClean="0"/>
              <a:t> process </a:t>
            </a:r>
            <a:r>
              <a:rPr lang="en-US" dirty="0" smtClean="0"/>
              <a:t>= any process specifically pertinent to the functioning of integrated living units: cells, tissues, organs, and organisms.</a:t>
            </a:r>
          </a:p>
          <a:p>
            <a:pPr marL="862013" indent="-342900"/>
            <a:endParaRPr lang="en-US" dirty="0" smtClean="0"/>
          </a:p>
        </p:txBody>
      </p:sp>
      <p:sp>
        <p:nvSpPr>
          <p:cNvPr id="3" name="Rectangle 2"/>
          <p:cNvSpPr/>
          <p:nvPr/>
        </p:nvSpPr>
        <p:spPr>
          <a:xfrm>
            <a:off x="254376" y="76200"/>
            <a:ext cx="8639416" cy="707886"/>
          </a:xfrm>
          <a:prstGeom prst="rect">
            <a:avLst/>
          </a:prstGeom>
        </p:spPr>
        <p:txBody>
          <a:bodyPr wrap="none">
            <a:spAutoFit/>
          </a:bodyPr>
          <a:lstStyle/>
          <a:p>
            <a:r>
              <a:rPr lang="en-US" sz="4000" dirty="0" smtClean="0">
                <a:latin typeface="+mj-lt"/>
              </a:rPr>
              <a:t>Key Branches of Reagent-Related Classes</a:t>
            </a:r>
          </a:p>
        </p:txBody>
      </p:sp>
      <p:pic>
        <p:nvPicPr>
          <p:cNvPr id="3074" name="Picture 2"/>
          <p:cNvPicPr>
            <a:picLocks noChangeAspect="1" noChangeArrowheads="1"/>
          </p:cNvPicPr>
          <p:nvPr/>
        </p:nvPicPr>
        <p:blipFill>
          <a:blip r:embed="rId3" cstate="print"/>
          <a:srcRect l="6667" t="52695" r="76142" b="24445"/>
          <a:stretch>
            <a:fillRect/>
          </a:stretch>
        </p:blipFill>
        <p:spPr bwMode="auto">
          <a:xfrm>
            <a:off x="457200" y="3348811"/>
            <a:ext cx="3733800" cy="3102975"/>
          </a:xfrm>
          <a:prstGeom prst="rect">
            <a:avLst/>
          </a:prstGeom>
          <a:noFill/>
          <a:ln w="28575">
            <a:solidFill>
              <a:schemeClr val="tx1"/>
            </a:solidFill>
            <a:miter lim="800000"/>
            <a:headEnd/>
            <a:tailEnd/>
          </a:ln>
        </p:spPr>
      </p:pic>
      <p:sp>
        <p:nvSpPr>
          <p:cNvPr id="5" name="Rectangle 4"/>
          <p:cNvSpPr/>
          <p:nvPr/>
        </p:nvSpPr>
        <p:spPr>
          <a:xfrm>
            <a:off x="4495800" y="3276600"/>
            <a:ext cx="4419600" cy="2739211"/>
          </a:xfrm>
          <a:prstGeom prst="rect">
            <a:avLst/>
          </a:prstGeom>
        </p:spPr>
        <p:txBody>
          <a:bodyPr wrap="square">
            <a:spAutoFit/>
          </a:bodyPr>
          <a:lstStyle/>
          <a:p>
            <a:r>
              <a:rPr lang="en-US" b="1" dirty="0" smtClean="0"/>
              <a:t>Examples: </a:t>
            </a:r>
          </a:p>
          <a:p>
            <a:endParaRPr lang="en-US" sz="1000" b="1" dirty="0" smtClean="0"/>
          </a:p>
          <a:p>
            <a:r>
              <a:rPr lang="en-US" b="1" dirty="0" err="1" smtClean="0"/>
              <a:t>shRNA</a:t>
            </a:r>
            <a:r>
              <a:rPr lang="en-US" b="1" dirty="0" smtClean="0"/>
              <a:t> plasmid</a:t>
            </a:r>
            <a:r>
              <a:rPr lang="en-US" dirty="0" smtClean="0"/>
              <a:t>: </a:t>
            </a:r>
          </a:p>
          <a:p>
            <a:r>
              <a:rPr lang="en-US" dirty="0" err="1" smtClean="0"/>
              <a:t>RNAi</a:t>
            </a:r>
            <a:r>
              <a:rPr lang="en-US" dirty="0" smtClean="0"/>
              <a:t> plasmid </a:t>
            </a:r>
            <a:r>
              <a:rPr lang="en-US" b="1" dirty="0" smtClean="0">
                <a:solidFill>
                  <a:srgbClr val="00B0F0"/>
                </a:solidFill>
              </a:rPr>
              <a:t>and</a:t>
            </a:r>
            <a:r>
              <a:rPr lang="en-US" dirty="0" smtClean="0"/>
              <a:t> </a:t>
            </a:r>
            <a:r>
              <a:rPr lang="en-US" dirty="0" err="1" smtClean="0"/>
              <a:t>capable_of</a:t>
            </a:r>
            <a:r>
              <a:rPr lang="en-US" dirty="0" smtClean="0"/>
              <a:t> </a:t>
            </a:r>
            <a:r>
              <a:rPr lang="en-US" b="1" dirty="0" smtClean="0">
                <a:solidFill>
                  <a:srgbClr val="FF0066"/>
                </a:solidFill>
              </a:rPr>
              <a:t>some</a:t>
            </a:r>
            <a:r>
              <a:rPr lang="en-US" dirty="0" smtClean="0"/>
              <a:t> ('gene expression' </a:t>
            </a:r>
            <a:r>
              <a:rPr lang="en-US" b="1" dirty="0" smtClean="0">
                <a:solidFill>
                  <a:srgbClr val="00B0F0"/>
                </a:solidFill>
              </a:rPr>
              <a:t>and</a:t>
            </a:r>
            <a:r>
              <a:rPr lang="en-US" dirty="0" smtClean="0"/>
              <a:t> (</a:t>
            </a:r>
            <a:r>
              <a:rPr lang="en-US" dirty="0" err="1" smtClean="0"/>
              <a:t>has_output</a:t>
            </a:r>
            <a:r>
              <a:rPr lang="en-US" dirty="0" smtClean="0"/>
              <a:t> </a:t>
            </a:r>
            <a:r>
              <a:rPr lang="en-US" b="1" dirty="0" smtClean="0">
                <a:solidFill>
                  <a:srgbClr val="FF0066"/>
                </a:solidFill>
              </a:rPr>
              <a:t>some</a:t>
            </a:r>
            <a:r>
              <a:rPr lang="en-US" dirty="0" smtClean="0"/>
              <a:t> (</a:t>
            </a:r>
            <a:r>
              <a:rPr lang="en-US" dirty="0" err="1" smtClean="0"/>
              <a:t>capable_of</a:t>
            </a:r>
            <a:r>
              <a:rPr lang="en-US" dirty="0" smtClean="0"/>
              <a:t> </a:t>
            </a:r>
            <a:r>
              <a:rPr lang="en-US" b="1" dirty="0" smtClean="0">
                <a:solidFill>
                  <a:srgbClr val="FF0066"/>
                </a:solidFill>
              </a:rPr>
              <a:t>some</a:t>
            </a:r>
            <a:r>
              <a:rPr lang="en-US" dirty="0" smtClean="0"/>
              <a:t> 'gene silencing by </a:t>
            </a:r>
            <a:r>
              <a:rPr lang="en-US" dirty="0" err="1" smtClean="0"/>
              <a:t>siRNA</a:t>
            </a:r>
            <a:r>
              <a:rPr lang="en-US" dirty="0" smtClean="0"/>
              <a:t>')))</a:t>
            </a:r>
          </a:p>
          <a:p>
            <a:endParaRPr lang="en-US" sz="1200" dirty="0" smtClean="0"/>
          </a:p>
          <a:p>
            <a:r>
              <a:rPr lang="en-US" b="1" dirty="0" smtClean="0"/>
              <a:t>Targeting construct: </a:t>
            </a:r>
          </a:p>
          <a:p>
            <a:r>
              <a:rPr lang="en-US" dirty="0" smtClean="0"/>
              <a:t>'DNA construct' </a:t>
            </a:r>
            <a:r>
              <a:rPr lang="en-US" b="1" dirty="0" smtClean="0">
                <a:solidFill>
                  <a:srgbClr val="00B0F0"/>
                </a:solidFill>
              </a:rPr>
              <a:t>and</a:t>
            </a:r>
            <a:r>
              <a:rPr lang="en-US" dirty="0" smtClean="0"/>
              <a:t> (</a:t>
            </a:r>
            <a:r>
              <a:rPr lang="en-US" dirty="0" err="1" smtClean="0"/>
              <a:t>capable_of</a:t>
            </a:r>
            <a:r>
              <a:rPr lang="en-US" dirty="0" smtClean="0"/>
              <a:t> </a:t>
            </a:r>
            <a:r>
              <a:rPr lang="en-US" b="1" dirty="0" smtClean="0">
                <a:solidFill>
                  <a:srgbClr val="FF0066"/>
                </a:solidFill>
              </a:rPr>
              <a:t>some</a:t>
            </a:r>
            <a:r>
              <a:rPr lang="en-US" dirty="0" smtClean="0"/>
              <a:t> 'homologous recombination')</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11025</TotalTime>
  <Words>7033</Words>
  <Application>Microsoft Office PowerPoint</Application>
  <PresentationFormat>On-screen Show (4:3)</PresentationFormat>
  <Paragraphs>706</Paragraphs>
  <Slides>48</Slides>
  <Notes>28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OHSU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SPECIMEN</dc:title>
  <dc:creator>ITG</dc:creator>
  <cp:lastModifiedBy>ITG</cp:lastModifiedBy>
  <cp:revision>75</cp:revision>
  <dcterms:created xsi:type="dcterms:W3CDTF">2011-10-07T16:55:33Z</dcterms:created>
  <dcterms:modified xsi:type="dcterms:W3CDTF">2011-10-19T15:31:52Z</dcterms:modified>
</cp:coreProperties>
</file>